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Lst>
  <p:sldIdLst>
    <p:sldId id="256" r:id="rId6"/>
    <p:sldId id="257" r:id="rId7"/>
    <p:sldId id="258" r:id="rId8"/>
    <p:sldId id="263" r:id="rId9"/>
    <p:sldId id="264" r:id="rId10"/>
    <p:sldId id="265" r:id="rId11"/>
    <p:sldId id="266" r:id="rId12"/>
    <p:sldId id="274" r:id="rId13"/>
    <p:sldId id="276" r:id="rId14"/>
    <p:sldId id="277" r:id="rId15"/>
    <p:sldId id="262" r:id="rId16"/>
    <p:sldId id="260" r:id="rId17"/>
    <p:sldId id="261" r:id="rId18"/>
    <p:sldId id="268" r:id="rId19"/>
    <p:sldId id="269" r:id="rId20"/>
    <p:sldId id="270" r:id="rId21"/>
    <p:sldId id="278" r:id="rId22"/>
    <p:sldId id="272" r:id="rId23"/>
    <p:sldId id="275" r:id="rId24"/>
    <p:sldId id="271" r:id="rId25"/>
    <p:sldId id="267"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5D"/>
    <a:srgbClr val="007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3CDA0-0991-474C-8DDE-0AFEF98C224A}" v="82" dt="2023-04-25T21:10:44.608"/>
    <p1510:client id="{6F211D9C-5F9F-E3BE-EAA0-299E89521BA0}" v="332" dt="2023-04-25T21:03:22.335"/>
    <p1510:client id="{A30AA10B-7746-D692-01F7-E751325D0D63}" v="510" dt="2023-04-25T19:44:56.705"/>
    <p1510:client id="{D8C6F9E7-CD7C-426B-AF77-2DC5EDB9FD9F}" v="570" dt="2023-04-25T16:10:01.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A4A908DD-8A6B-CA4C-A972-B41A7779B82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3" name="Picture 2" descr="A close up of a sign&#10;&#10;Description automatically generated">
            <a:extLst>
              <a:ext uri="{FF2B5EF4-FFF2-40B4-BE49-F238E27FC236}">
                <a16:creationId xmlns:a16="http://schemas.microsoft.com/office/drawing/2014/main" id="{B3494C34-0F3D-854E-AFF5-078C6756F1D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a:extLst>
              <a:ext uri="{FF2B5EF4-FFF2-40B4-BE49-F238E27FC236}">
                <a16:creationId xmlns:a16="http://schemas.microsoft.com/office/drawing/2014/main" id="{3EE9051B-EE1E-6E4F-9694-61E46BF379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0E6F5C-96D4-2C42-A755-56B3A934362C}"/>
              </a:ext>
            </a:extLst>
          </p:cNvPr>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234C2B7B-BC28-FA40-9621-C1B66ACC3A09}"/>
              </a:ext>
            </a:extLst>
          </p:cNvPr>
          <p:cNvPicPr>
            <a:picLocks noChangeAspect="1"/>
          </p:cNvPicPr>
          <p:nvPr userDrawn="1"/>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86578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1DE6E88-83B3-4D4F-9E40-6D50AB5E0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a:extLst>
              <a:ext uri="{FF2B5EF4-FFF2-40B4-BE49-F238E27FC236}">
                <a16:creationId xmlns:a16="http://schemas.microsoft.com/office/drawing/2014/main" id="{6F5ACEC9-B6BC-BB44-A490-7942ABDCA6C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B17C698C-2970-3943-A340-E6C0C48B0DE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91794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1762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391381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176051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258446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315850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216012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BE7CF1A-F401-2C48-970E-B029112B61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2C349984-7690-2A47-87D3-C0DD158BA11F}"/>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B267380-239A-CC4E-88C8-8F8B114C34DF}"/>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9227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57E5DAEA-9D65-2A41-94A3-D73BF29B06B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F1E15CE-4088-7C4E-8064-638CAAE8E1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575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BE3F-8531-7640-B2C4-6EB1B05B39F7}"/>
              </a:ext>
            </a:extLst>
          </p:cNvPr>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F805847-4216-854B-BDC6-6E0F9050F842}"/>
              </a:ext>
            </a:extLst>
          </p:cNvPr>
          <p:cNvPicPr>
            <a:picLocks noChangeAspect="1"/>
          </p:cNvPicPr>
          <p:nvPr userDrawn="1"/>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0395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82A509B-433B-8041-8A0B-7C00B943569D}"/>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941C59-736C-AA42-A40C-1FD6A9C0F0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29667154-201A-9841-BEEE-FE4CF6604A60}"/>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297994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5.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4.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6.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8B88693D-82A9-C941-B148-1250D9B2438F}"/>
              </a:ext>
            </a:extLst>
          </p:cNvPr>
          <p:cNvPicPr>
            <a:picLocks noChangeAspect="1"/>
          </p:cNvPicPr>
          <p:nvPr userDrawn="1"/>
        </p:nvPicPr>
        <p:blipFill>
          <a:blip r:embed="rId13"/>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AB7CAE5D-7F30-7641-AB6B-1848BE4465C6}"/>
              </a:ext>
            </a:extLst>
          </p:cNvPr>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7"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B238D30-2F91-4C40-9D8B-1760377E0BC0}"/>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E4E9D20F-A939-7E47-A0F0-7A4B86BA1543}"/>
              </a:ext>
            </a:extLst>
          </p:cNvPr>
          <p:cNvPicPr>
            <a:picLocks noChangeAspect="1"/>
          </p:cNvPicPr>
          <p:nvPr userDrawn="1"/>
        </p:nvPicPr>
        <p:blipFill>
          <a:blip r:embed="rId1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6CC15587-0B28-2046-83FF-9F5F7E2581E9}"/>
              </a:ext>
            </a:extLst>
          </p:cNvPr>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884435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1" r:id="rId8"/>
    <p:sldLayoutId id="2147483703"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409.4842" TargetMode="External"/><Relationship Id="rId2" Type="http://schemas.openxmlformats.org/officeDocument/2006/relationships/hyperlink" Target="https://www.mdpi.com/2072-4292/11/16/1901" TargetMode="External"/><Relationship Id="rId1" Type="http://schemas.openxmlformats.org/officeDocument/2006/relationships/slideLayout" Target="../slideLayouts/slideLayout2.xml"/><Relationship Id="rId5" Type="http://schemas.openxmlformats.org/officeDocument/2006/relationships/hyperlink" Target="https://arxiv.org/abs/1610.02357" TargetMode="External"/><Relationship Id="rId4" Type="http://schemas.openxmlformats.org/officeDocument/2006/relationships/hyperlink" Target="https://arxiv.org/pdf/1512.03385.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ode/kerneler/starter-masati-shipdetection-2ae9b1af-2/inpu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37BA-2E84-3549-8B00-4D6E2E7C8053}"/>
              </a:ext>
            </a:extLst>
          </p:cNvPr>
          <p:cNvSpPr>
            <a:spLocks noGrp="1"/>
          </p:cNvSpPr>
          <p:nvPr>
            <p:ph type="ctrTitle"/>
          </p:nvPr>
        </p:nvSpPr>
        <p:spPr>
          <a:xfrm>
            <a:off x="3150704" y="495088"/>
            <a:ext cx="7697809" cy="3224656"/>
          </a:xfrm>
        </p:spPr>
        <p:txBody>
          <a:bodyPr/>
          <a:lstStyle/>
          <a:p>
            <a:pPr algn="ctr"/>
            <a:r>
              <a:rPr lang="en-US" sz="3200" b="1" i="0" u="none" strike="noStrike" baseline="0">
                <a:latin typeface="Times New Roman" panose="02020603050405020304" pitchFamily="18" charset="0"/>
                <a:cs typeface="Times New Roman" panose="02020603050405020304" pitchFamily="18" charset="0"/>
              </a:rPr>
              <a:t>Automatic Ship Classification from</a:t>
            </a:r>
            <a:br>
              <a:rPr lang="en-US" sz="3200" b="1" i="0" u="none" strike="noStrike" baseline="0">
                <a:latin typeface="Times New Roman" panose="02020603050405020304" pitchFamily="18" charset="0"/>
                <a:cs typeface="Times New Roman" panose="02020603050405020304" pitchFamily="18" charset="0"/>
              </a:rPr>
            </a:br>
            <a:r>
              <a:rPr lang="en-US" sz="3200" b="1" i="0" u="none" strike="noStrike" baseline="0">
                <a:latin typeface="Times New Roman" panose="02020603050405020304" pitchFamily="18" charset="0"/>
                <a:cs typeface="Times New Roman" panose="02020603050405020304" pitchFamily="18" charset="0"/>
              </a:rPr>
              <a:t> Optical Aerial </a:t>
            </a:r>
            <a:r>
              <a:rPr lang="en-IN" sz="3200" b="1" i="0" u="none" strike="noStrike" baseline="0">
                <a:latin typeface="Times New Roman" panose="02020603050405020304" pitchFamily="18" charset="0"/>
                <a:cs typeface="Times New Roman" panose="02020603050405020304" pitchFamily="18" charset="0"/>
              </a:rPr>
              <a:t>Images Using Deep Learning</a:t>
            </a:r>
            <a:br>
              <a:rPr lang="en-IN" sz="3200" b="1" i="0" u="none" strike="noStrike" baseline="0">
                <a:latin typeface="Times New Roman" panose="02020603050405020304" pitchFamily="18" charset="0"/>
                <a:cs typeface="Times New Roman" panose="02020603050405020304" pitchFamily="18" charset="0"/>
              </a:rPr>
            </a:br>
            <a:br>
              <a:rPr lang="en-IN" sz="3200" b="1" i="0" u="none" strike="noStrike" baseline="0">
                <a:latin typeface="Times New Roman" panose="02020603050405020304" pitchFamily="18" charset="0"/>
                <a:cs typeface="Times New Roman" panose="02020603050405020304" pitchFamily="18" charset="0"/>
              </a:rPr>
            </a:br>
            <a:r>
              <a:rPr lang="en-IN" sz="3200" b="1" i="0" u="none" strike="noStrike" baseline="0">
                <a:latin typeface="Times New Roman" panose="02020603050405020304" pitchFamily="18" charset="0"/>
                <a:cs typeface="Times New Roman" panose="02020603050405020304" pitchFamily="18" charset="0"/>
              </a:rPr>
              <a:t>DATS 6303 - Project</a:t>
            </a:r>
            <a:endParaRPr lang="en-US" sz="32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04025FF-B551-7A4B-9349-720975BC8529}"/>
              </a:ext>
            </a:extLst>
          </p:cNvPr>
          <p:cNvSpPr>
            <a:spLocks noGrp="1"/>
          </p:cNvSpPr>
          <p:nvPr>
            <p:ph type="subTitle" idx="1"/>
          </p:nvPr>
        </p:nvSpPr>
        <p:spPr>
          <a:xfrm>
            <a:off x="2192784" y="4989249"/>
            <a:ext cx="9347495" cy="1473695"/>
          </a:xfrm>
        </p:spPr>
        <p:txBody>
          <a:bodyPr/>
          <a:lstStyle/>
          <a:p>
            <a:pPr algn="ctr"/>
            <a:r>
              <a:rPr lang="en-US" b="1">
                <a:solidFill>
                  <a:schemeClr val="bg1"/>
                </a:solidFill>
              </a:rPr>
              <a:t>Akhil Bharadwaj, Shumel Siraj</a:t>
            </a:r>
          </a:p>
          <a:p>
            <a:pPr algn="ctr"/>
            <a:r>
              <a:rPr lang="en-US" b="1">
                <a:solidFill>
                  <a:schemeClr val="bg1"/>
                </a:solidFill>
              </a:rPr>
              <a:t>Group-2</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35A177-D504-DA54-AA77-BD4D0AC0D861}"/>
              </a:ext>
            </a:extLst>
          </p:cNvPr>
          <p:cNvPicPr>
            <a:picLocks noGrp="1" noChangeAspect="1"/>
          </p:cNvPicPr>
          <p:nvPr>
            <p:ph idx="13"/>
          </p:nvPr>
        </p:nvPicPr>
        <p:blipFill>
          <a:blip r:embed="rId2"/>
          <a:stretch>
            <a:fillRect/>
          </a:stretch>
        </p:blipFill>
        <p:spPr>
          <a:xfrm>
            <a:off x="2173889" y="1594254"/>
            <a:ext cx="8204769" cy="3823918"/>
          </a:xfrm>
        </p:spPr>
      </p:pic>
      <p:sp>
        <p:nvSpPr>
          <p:cNvPr id="3" name="Title 2">
            <a:extLst>
              <a:ext uri="{FF2B5EF4-FFF2-40B4-BE49-F238E27FC236}">
                <a16:creationId xmlns:a16="http://schemas.microsoft.com/office/drawing/2014/main" id="{E79EFC23-D6EF-391F-049F-CC4AAAD6B713}"/>
              </a:ext>
            </a:extLst>
          </p:cNvPr>
          <p:cNvSpPr>
            <a:spLocks noGrp="1"/>
          </p:cNvSpPr>
          <p:nvPr>
            <p:ph type="title"/>
          </p:nvPr>
        </p:nvSpPr>
        <p:spPr/>
        <p:txBody>
          <a:bodyPr/>
          <a:lstStyle/>
          <a:p>
            <a:pPr algn="ctr"/>
            <a:r>
              <a:rPr lang="en-IN"/>
              <a:t>Methodology for transfer learning</a:t>
            </a:r>
          </a:p>
        </p:txBody>
      </p:sp>
    </p:spTree>
    <p:extLst>
      <p:ext uri="{BB962C8B-B14F-4D97-AF65-F5344CB8AC3E}">
        <p14:creationId xmlns:p14="http://schemas.microsoft.com/office/powerpoint/2010/main" val="376303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555384C-4C27-5153-2522-58E2610638B7}"/>
              </a:ext>
            </a:extLst>
          </p:cNvPr>
          <p:cNvSpPr>
            <a:spLocks noGrp="1"/>
          </p:cNvSpPr>
          <p:nvPr>
            <p:ph sz="quarter" idx="13"/>
          </p:nvPr>
        </p:nvSpPr>
        <p:spPr>
          <a:xfrm>
            <a:off x="978337" y="1247556"/>
            <a:ext cx="5181599" cy="4012542"/>
          </a:xfrm>
        </p:spPr>
        <p:txBody>
          <a:bodyPr lIns="91440" tIns="45720" rIns="91440" bIns="45720" anchor="t">
            <a:noAutofit/>
          </a:bodyPr>
          <a:lstStyle/>
          <a:p>
            <a:pPr marL="285750" indent="-285750">
              <a:buChar char="•"/>
            </a:pPr>
            <a:r>
              <a:rPr lang="en-US" sz="1800" b="0" i="0">
                <a:solidFill>
                  <a:schemeClr val="tx1"/>
                </a:solidFill>
                <a:effectLst/>
              </a:rPr>
              <a:t>VGG which is from VGG Group, Oxford, had two versions, one with 16 layers and another with 19 layers.</a:t>
            </a:r>
            <a:endParaRPr lang="en-US"/>
          </a:p>
          <a:p>
            <a:pPr marL="285750" indent="-285750">
              <a:buChar char="•"/>
            </a:pPr>
            <a:r>
              <a:rPr lang="en-US" sz="1800" b="0" i="0">
                <a:solidFill>
                  <a:schemeClr val="tx1"/>
                </a:solidFill>
                <a:effectLst/>
              </a:rPr>
              <a:t>This model differed from previous high-performing models in several ways. First, it used a tiny 3×3 filter with a 1-pixel stride, for comparison, Alex Net used an 11×11</a:t>
            </a:r>
            <a:r>
              <a:rPr lang="en-US" sz="1800">
                <a:solidFill>
                  <a:schemeClr val="tx1"/>
                </a:solidFill>
              </a:rPr>
              <a:t> filter</a:t>
            </a:r>
            <a:r>
              <a:rPr lang="en-US" sz="1800" b="0" i="0">
                <a:solidFill>
                  <a:schemeClr val="tx1"/>
                </a:solidFill>
                <a:effectLst/>
              </a:rPr>
              <a:t> with a 4-pixel stride.</a:t>
            </a:r>
          </a:p>
          <a:p>
            <a:pPr marL="285750" indent="-285750">
              <a:buChar char="•"/>
            </a:pPr>
            <a:r>
              <a:rPr lang="en-US" sz="1800" b="0" i="0">
                <a:solidFill>
                  <a:schemeClr val="tx1"/>
                </a:solidFill>
                <a:effectLst/>
              </a:rPr>
              <a:t>Second, VGG uses a smaller convolutional filter, which reduces the network’s tendency to over-fit during training exercises. A 3×3 filter is the optimal size because a smaller size cannot capture left-right and up-down information.</a:t>
            </a:r>
          </a:p>
          <a:p>
            <a:pPr marL="342900" indent="-342900">
              <a:buFont typeface="Arial" panose="020B0604020202020204" pitchFamily="34" charset="0"/>
              <a:buChar char="•"/>
            </a:pPr>
            <a:endParaRPr lang="en-IN" sz="1800">
              <a:solidFill>
                <a:schemeClr val="tx1"/>
              </a:solidFill>
            </a:endParaRPr>
          </a:p>
        </p:txBody>
      </p:sp>
      <p:sp>
        <p:nvSpPr>
          <p:cNvPr id="6" name="Title 5">
            <a:extLst>
              <a:ext uri="{FF2B5EF4-FFF2-40B4-BE49-F238E27FC236}">
                <a16:creationId xmlns:a16="http://schemas.microsoft.com/office/drawing/2014/main" id="{1DA4F7FB-A079-EEBD-2E21-2EB223C77671}"/>
              </a:ext>
            </a:extLst>
          </p:cNvPr>
          <p:cNvSpPr>
            <a:spLocks noGrp="1"/>
          </p:cNvSpPr>
          <p:nvPr>
            <p:ph type="title"/>
          </p:nvPr>
        </p:nvSpPr>
        <p:spPr>
          <a:xfrm>
            <a:off x="232900" y="228082"/>
            <a:ext cx="10483326" cy="975070"/>
          </a:xfrm>
        </p:spPr>
        <p:txBody>
          <a:bodyPr/>
          <a:lstStyle/>
          <a:p>
            <a:r>
              <a:rPr lang="en-US" sz="4000">
                <a:solidFill>
                  <a:schemeClr val="tx1"/>
                </a:solidFill>
                <a:latin typeface="+mj-lt"/>
                <a:cs typeface="+mj-cs"/>
              </a:rPr>
              <a:t>VGG16 and VGG19</a:t>
            </a:r>
            <a:endParaRPr lang="en-IN">
              <a:solidFill>
                <a:schemeClr val="tx1"/>
              </a:solidFill>
            </a:endParaRPr>
          </a:p>
        </p:txBody>
      </p:sp>
      <p:pic>
        <p:nvPicPr>
          <p:cNvPr id="9" name="Content Placeholder 8">
            <a:extLst>
              <a:ext uri="{FF2B5EF4-FFF2-40B4-BE49-F238E27FC236}">
                <a16:creationId xmlns:a16="http://schemas.microsoft.com/office/drawing/2014/main" id="{B17477DE-859D-96BF-99F9-F82070B1ADE9}"/>
              </a:ext>
            </a:extLst>
          </p:cNvPr>
          <p:cNvPicPr>
            <a:picLocks noGrp="1" noChangeAspect="1"/>
          </p:cNvPicPr>
          <p:nvPr>
            <p:ph sz="quarter" idx="14"/>
          </p:nvPr>
        </p:nvPicPr>
        <p:blipFill>
          <a:blip r:embed="rId2"/>
          <a:stretch>
            <a:fillRect/>
          </a:stretch>
        </p:blipFill>
        <p:spPr>
          <a:xfrm>
            <a:off x="7723573" y="307803"/>
            <a:ext cx="1722268" cy="4952296"/>
          </a:xfrm>
          <a:prstGeom prst="rect">
            <a:avLst/>
          </a:prstGeom>
        </p:spPr>
      </p:pic>
      <p:pic>
        <p:nvPicPr>
          <p:cNvPr id="10" name="Picture 9">
            <a:extLst>
              <a:ext uri="{FF2B5EF4-FFF2-40B4-BE49-F238E27FC236}">
                <a16:creationId xmlns:a16="http://schemas.microsoft.com/office/drawing/2014/main" id="{0A6F7D09-0154-DD48-4DC9-E6C63E48438D}"/>
              </a:ext>
            </a:extLst>
          </p:cNvPr>
          <p:cNvPicPr>
            <a:picLocks noChangeAspect="1"/>
          </p:cNvPicPr>
          <p:nvPr/>
        </p:nvPicPr>
        <p:blipFill>
          <a:blip r:embed="rId3"/>
          <a:stretch>
            <a:fillRect/>
          </a:stretch>
        </p:blipFill>
        <p:spPr>
          <a:xfrm>
            <a:off x="9719361" y="197444"/>
            <a:ext cx="1993729" cy="5173013"/>
          </a:xfrm>
          <a:prstGeom prst="rect">
            <a:avLst/>
          </a:prstGeom>
        </p:spPr>
      </p:pic>
    </p:spTree>
    <p:extLst>
      <p:ext uri="{BB962C8B-B14F-4D97-AF65-F5344CB8AC3E}">
        <p14:creationId xmlns:p14="http://schemas.microsoft.com/office/powerpoint/2010/main" val="157715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AA7238-E333-B171-E441-55660ED99C6C}"/>
              </a:ext>
            </a:extLst>
          </p:cNvPr>
          <p:cNvSpPr>
            <a:spLocks noGrp="1"/>
          </p:cNvSpPr>
          <p:nvPr>
            <p:ph sz="quarter" idx="13"/>
          </p:nvPr>
        </p:nvSpPr>
        <p:spPr>
          <a:xfrm>
            <a:off x="231092" y="1825625"/>
            <a:ext cx="6014087" cy="3434474"/>
          </a:xfrm>
        </p:spPr>
        <p:txBody>
          <a:bodyPr lIns="91440" tIns="45720" rIns="91440" bIns="45720" anchor="t">
            <a:noAutofit/>
          </a:bodyPr>
          <a:lstStyle/>
          <a:p>
            <a:r>
              <a:rPr lang="en-US" sz="1600">
                <a:solidFill>
                  <a:srgbClr val="000000"/>
                </a:solidFill>
                <a:cs typeface="Times New Roman"/>
              </a:rPr>
              <a:t>Inception</a:t>
            </a:r>
            <a:r>
              <a:rPr lang="en-US" sz="1600" b="0" i="0">
                <a:solidFill>
                  <a:srgbClr val="000000"/>
                </a:solidFill>
                <a:effectLst/>
                <a:cs typeface="Times New Roman"/>
              </a:rPr>
              <a:t> is notable for its use of the Inception module, which consists of multiple parallel convolutional layers with different filter sizes, followed by a pooling layer, and concatenation of the outputs.</a:t>
            </a:r>
            <a:r>
              <a:rPr lang="en-US" sz="1600">
                <a:solidFill>
                  <a:srgbClr val="000000"/>
                </a:solidFill>
                <a:cs typeface="Times New Roman"/>
              </a:rPr>
              <a:t> </a:t>
            </a:r>
            <a:endParaRPr lang="en-US" sz="1600" b="0" i="0">
              <a:solidFill>
                <a:srgbClr val="000000"/>
              </a:solidFill>
              <a:effectLst/>
              <a:cs typeface="Times New Roman" panose="02020603050405020304" pitchFamily="18" charset="0"/>
            </a:endParaRPr>
          </a:p>
          <a:p>
            <a:r>
              <a:rPr lang="en-US" sz="1600" b="0" i="0">
                <a:solidFill>
                  <a:srgbClr val="000000"/>
                </a:solidFill>
                <a:effectLst/>
                <a:cs typeface="Times New Roman"/>
              </a:rPr>
              <a:t>This design allows the network to learn features at multiple scales and resolutions, while keeping the computational cost manageable.</a:t>
            </a:r>
            <a:r>
              <a:rPr lang="en-US" sz="1600">
                <a:solidFill>
                  <a:srgbClr val="000000"/>
                </a:solidFill>
                <a:cs typeface="Times New Roman"/>
              </a:rPr>
              <a:t> </a:t>
            </a:r>
            <a:endParaRPr lang="en-US" sz="1600" b="0" i="0">
              <a:solidFill>
                <a:srgbClr val="000000"/>
              </a:solidFill>
              <a:effectLst/>
              <a:cs typeface="Times New Roman" panose="02020603050405020304" pitchFamily="18" charset="0"/>
            </a:endParaRPr>
          </a:p>
          <a:p>
            <a:pPr algn="l"/>
            <a:r>
              <a:rPr lang="en-US" sz="1600" b="0" i="0">
                <a:solidFill>
                  <a:srgbClr val="000000"/>
                </a:solidFill>
                <a:effectLst/>
                <a:cs typeface="Times New Roman"/>
              </a:rPr>
              <a:t>The network also includes auxiliary classifiers at intermediate layers, which encourage the network to learn more discriminative features and prevent overfitting.</a:t>
            </a:r>
          </a:p>
          <a:p>
            <a:r>
              <a:rPr lang="en-US" sz="1600">
                <a:solidFill>
                  <a:srgbClr val="000000"/>
                </a:solidFill>
                <a:cs typeface="Times New Roman"/>
              </a:rPr>
              <a:t>Inception also</a:t>
            </a:r>
            <a:r>
              <a:rPr lang="en-US" sz="1600" b="0" i="0">
                <a:solidFill>
                  <a:srgbClr val="000000"/>
                </a:solidFill>
                <a:effectLst/>
                <a:cs typeface="Times New Roman"/>
              </a:rPr>
              <a:t> builds upon the ideas of previous convolutional neural networks, including LeNet, which was one of the first successful applications of deep learning in computer vision.</a:t>
            </a:r>
            <a:r>
              <a:rPr lang="en-US" sz="1600">
                <a:solidFill>
                  <a:srgbClr val="000000"/>
                </a:solidFill>
                <a:cs typeface="Times New Roman"/>
              </a:rPr>
              <a:t> </a:t>
            </a:r>
            <a:endParaRPr lang="en-IN" sz="1600"/>
          </a:p>
        </p:txBody>
      </p:sp>
      <p:pic>
        <p:nvPicPr>
          <p:cNvPr id="6" name="Content Placeholder 5">
            <a:extLst>
              <a:ext uri="{FF2B5EF4-FFF2-40B4-BE49-F238E27FC236}">
                <a16:creationId xmlns:a16="http://schemas.microsoft.com/office/drawing/2014/main" id="{E64C7827-A922-031C-3A68-85E3724C60D7}"/>
              </a:ext>
            </a:extLst>
          </p:cNvPr>
          <p:cNvPicPr>
            <a:picLocks noGrp="1" noChangeAspect="1"/>
          </p:cNvPicPr>
          <p:nvPr>
            <p:ph sz="quarter" idx="14"/>
          </p:nvPr>
        </p:nvPicPr>
        <p:blipFill>
          <a:blip r:embed="rId2"/>
          <a:stretch>
            <a:fillRect/>
          </a:stretch>
        </p:blipFill>
        <p:spPr>
          <a:xfrm>
            <a:off x="6172199" y="1712150"/>
            <a:ext cx="5792580" cy="3633502"/>
          </a:xfrm>
        </p:spPr>
      </p:pic>
      <p:sp>
        <p:nvSpPr>
          <p:cNvPr id="4" name="Title 3">
            <a:extLst>
              <a:ext uri="{FF2B5EF4-FFF2-40B4-BE49-F238E27FC236}">
                <a16:creationId xmlns:a16="http://schemas.microsoft.com/office/drawing/2014/main" id="{6654E621-913A-6B43-823A-4811579149FF}"/>
              </a:ext>
            </a:extLst>
          </p:cNvPr>
          <p:cNvSpPr>
            <a:spLocks noGrp="1"/>
          </p:cNvSpPr>
          <p:nvPr>
            <p:ph type="title"/>
          </p:nvPr>
        </p:nvSpPr>
        <p:spPr/>
        <p:txBody>
          <a:bodyPr/>
          <a:lstStyle/>
          <a:p>
            <a:r>
              <a:rPr lang="en-IN"/>
              <a:t>Inception</a:t>
            </a:r>
          </a:p>
        </p:txBody>
      </p:sp>
    </p:spTree>
    <p:extLst>
      <p:ext uri="{BB962C8B-B14F-4D97-AF65-F5344CB8AC3E}">
        <p14:creationId xmlns:p14="http://schemas.microsoft.com/office/powerpoint/2010/main" val="378534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351F2-8DC9-6C6F-B174-1158DB8F0D08}"/>
              </a:ext>
            </a:extLst>
          </p:cNvPr>
          <p:cNvSpPr>
            <a:spLocks noGrp="1"/>
          </p:cNvSpPr>
          <p:nvPr>
            <p:ph sz="quarter" idx="13"/>
          </p:nvPr>
        </p:nvSpPr>
        <p:spPr>
          <a:xfrm>
            <a:off x="475236" y="1119675"/>
            <a:ext cx="5406979" cy="4196035"/>
          </a:xfrm>
        </p:spPr>
        <p:txBody>
          <a:bodyPr lIns="91440" tIns="45720" rIns="91440" bIns="45720" anchor="t">
            <a:noAutofit/>
          </a:bodyPr>
          <a:lstStyle/>
          <a:p>
            <a:r>
              <a:rPr lang="en-US" sz="1800" b="0" i="0">
                <a:solidFill>
                  <a:srgbClr val="000000"/>
                </a:solidFill>
                <a:effectLst/>
              </a:rPr>
              <a:t>The Residual Network (ResNet) architecture uses the concept of skip connections, allowing inputs to “skip” some convolutional layers. The result is a significant reduction in training time and improved accuracy.</a:t>
            </a:r>
            <a:r>
              <a:rPr lang="en-US" sz="1800">
                <a:solidFill>
                  <a:srgbClr val="000000"/>
                </a:solidFill>
              </a:rPr>
              <a:t> </a:t>
            </a:r>
            <a:endParaRPr lang="en-US" sz="1800" b="0" i="0">
              <a:solidFill>
                <a:srgbClr val="000000"/>
              </a:solidFill>
              <a:effectLst/>
            </a:endParaRPr>
          </a:p>
          <a:p>
            <a:r>
              <a:rPr lang="en-US" sz="1800" b="0" i="0">
                <a:solidFill>
                  <a:srgbClr val="000000"/>
                </a:solidFill>
                <a:effectLst/>
              </a:rPr>
              <a:t>After the model learns a given feature, it won’t attempt to learn it again—instead, it will focus on learning the new features.</a:t>
            </a:r>
            <a:r>
              <a:rPr lang="en-US" sz="1800">
                <a:solidFill>
                  <a:srgbClr val="000000"/>
                </a:solidFill>
              </a:rPr>
              <a:t> </a:t>
            </a:r>
            <a:endParaRPr lang="en-US" sz="1800" b="0" i="0">
              <a:solidFill>
                <a:srgbClr val="000000"/>
              </a:solidFill>
              <a:effectLst/>
            </a:endParaRPr>
          </a:p>
          <a:p>
            <a:r>
              <a:rPr lang="en-US" sz="1800" b="0" i="0">
                <a:solidFill>
                  <a:srgbClr val="000000"/>
                </a:solidFill>
                <a:effectLst/>
              </a:rPr>
              <a:t>The 50-layer ResNet uses a bottleneck design for the building block. A bottleneck residual block uses 1×1 convolutions, known as a “bottleneck”, which reduces the number of parameters and matrix multiplications. This enables much faster training of each layer. It uses a stack of three layers rather than two layers.</a:t>
            </a:r>
            <a:endParaRPr lang="en-IN" sz="1800"/>
          </a:p>
        </p:txBody>
      </p:sp>
      <p:pic>
        <p:nvPicPr>
          <p:cNvPr id="8" name="Content Placeholder 7">
            <a:extLst>
              <a:ext uri="{FF2B5EF4-FFF2-40B4-BE49-F238E27FC236}">
                <a16:creationId xmlns:a16="http://schemas.microsoft.com/office/drawing/2014/main" id="{3CF06D02-C65F-9E54-890E-EBB741C0E5D7}"/>
              </a:ext>
            </a:extLst>
          </p:cNvPr>
          <p:cNvPicPr>
            <a:picLocks noGrp="1" noChangeAspect="1"/>
          </p:cNvPicPr>
          <p:nvPr>
            <p:ph sz="quarter" idx="14"/>
          </p:nvPr>
        </p:nvPicPr>
        <p:blipFill>
          <a:blip r:embed="rId2"/>
          <a:stretch>
            <a:fillRect/>
          </a:stretch>
        </p:blipFill>
        <p:spPr>
          <a:xfrm>
            <a:off x="6279523" y="1122693"/>
            <a:ext cx="5052813" cy="4298393"/>
          </a:xfrm>
        </p:spPr>
      </p:pic>
      <p:sp>
        <p:nvSpPr>
          <p:cNvPr id="4" name="Title 3">
            <a:extLst>
              <a:ext uri="{FF2B5EF4-FFF2-40B4-BE49-F238E27FC236}">
                <a16:creationId xmlns:a16="http://schemas.microsoft.com/office/drawing/2014/main" id="{418A48B1-257F-7AEA-AF03-4CCF2B55D6BC}"/>
              </a:ext>
            </a:extLst>
          </p:cNvPr>
          <p:cNvSpPr>
            <a:spLocks noGrp="1"/>
          </p:cNvSpPr>
          <p:nvPr>
            <p:ph type="title"/>
          </p:nvPr>
        </p:nvSpPr>
        <p:spPr>
          <a:xfrm>
            <a:off x="695587" y="186450"/>
            <a:ext cx="10483326" cy="975070"/>
          </a:xfrm>
        </p:spPr>
        <p:txBody>
          <a:bodyPr/>
          <a:lstStyle/>
          <a:p>
            <a:r>
              <a:rPr lang="en-IN"/>
              <a:t>ResNet</a:t>
            </a:r>
          </a:p>
        </p:txBody>
      </p:sp>
    </p:spTree>
    <p:extLst>
      <p:ext uri="{BB962C8B-B14F-4D97-AF65-F5344CB8AC3E}">
        <p14:creationId xmlns:p14="http://schemas.microsoft.com/office/powerpoint/2010/main" val="259461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ACEAD1-B6EE-BA94-B490-9E9BB635945F}"/>
              </a:ext>
            </a:extLst>
          </p:cNvPr>
          <p:cNvSpPr>
            <a:spLocks noGrp="1"/>
          </p:cNvSpPr>
          <p:nvPr>
            <p:ph sz="quarter" idx="13"/>
          </p:nvPr>
        </p:nvSpPr>
        <p:spPr>
          <a:xfrm>
            <a:off x="848782" y="1412875"/>
            <a:ext cx="5160433" cy="4027140"/>
          </a:xfrm>
        </p:spPr>
        <p:txBody>
          <a:bodyPr lIns="91440" tIns="45720" rIns="91440" bIns="45720" anchor="t">
            <a:noAutofit/>
          </a:bodyPr>
          <a:lstStyle/>
          <a:p>
            <a:pPr>
              <a:buNone/>
            </a:pPr>
            <a:r>
              <a:rPr lang="en-IN" sz="1900"/>
              <a:t>•  </a:t>
            </a:r>
            <a:r>
              <a:rPr lang="en-IN" sz="1800">
                <a:solidFill>
                  <a:schemeClr val="tx1"/>
                </a:solidFill>
                <a:cs typeface="Times New Roman"/>
              </a:rPr>
              <a:t>Xception is an extension of the inception Architecture which replaces the standard Inception modules with depth-wise Separable Convolutions.</a:t>
            </a:r>
            <a:endParaRPr lang="en-US" sz="1800">
              <a:solidFill>
                <a:schemeClr val="tx1"/>
              </a:solidFill>
            </a:endParaRPr>
          </a:p>
          <a:p>
            <a:pPr>
              <a:buNone/>
            </a:pPr>
            <a:r>
              <a:rPr lang="en-IN" sz="1800">
                <a:solidFill>
                  <a:schemeClr val="tx1"/>
                </a:solidFill>
              </a:rPr>
              <a:t>•  </a:t>
            </a:r>
            <a:r>
              <a:rPr lang="en-IN" sz="1800">
                <a:solidFill>
                  <a:schemeClr val="tx1"/>
                </a:solidFill>
                <a:cs typeface="Times New Roman"/>
              </a:rPr>
              <a:t>Xception stands for “extreme inception”, it takes the principles of Inception to an extreme. In Inception, 1x1 convolutions were used to compress the original input, and from each of those input spaces we used different types of filters on each of the depth spaces. Xception just reverses this step. </a:t>
            </a:r>
            <a:endParaRPr lang="en-IN" sz="1800">
              <a:solidFill>
                <a:schemeClr val="tx1"/>
              </a:solidFill>
            </a:endParaRPr>
          </a:p>
          <a:p>
            <a:pPr>
              <a:buNone/>
            </a:pPr>
            <a:r>
              <a:rPr lang="en-IN" sz="1800">
                <a:solidFill>
                  <a:schemeClr val="tx1"/>
                </a:solidFill>
              </a:rPr>
              <a:t>•  </a:t>
            </a:r>
            <a:r>
              <a:rPr lang="en-IN" sz="1800">
                <a:solidFill>
                  <a:schemeClr val="tx1"/>
                </a:solidFill>
                <a:cs typeface="Times New Roman"/>
              </a:rPr>
              <a:t>It first applies the filters on each of the depth maps and then finally compresses the input space using 1X1 convolution by applying it across the depth.</a:t>
            </a:r>
            <a:endParaRPr lang="en-IN" sz="1800">
              <a:solidFill>
                <a:schemeClr val="tx1"/>
              </a:solidFill>
            </a:endParaRPr>
          </a:p>
          <a:p>
            <a:pPr marL="0" indent="0">
              <a:buNone/>
            </a:pPr>
            <a:endParaRPr lang="en-IN">
              <a:cs typeface="Times New Roman"/>
            </a:endParaRPr>
          </a:p>
          <a:p>
            <a:pPr marL="0" indent="0">
              <a:buNone/>
            </a:pPr>
            <a:endParaRPr lang="en-IN"/>
          </a:p>
        </p:txBody>
      </p:sp>
      <p:sp>
        <p:nvSpPr>
          <p:cNvPr id="4" name="Title 3">
            <a:extLst>
              <a:ext uri="{FF2B5EF4-FFF2-40B4-BE49-F238E27FC236}">
                <a16:creationId xmlns:a16="http://schemas.microsoft.com/office/drawing/2014/main" id="{D533B4B2-DD4A-8E47-CD1F-C70549B5637D}"/>
              </a:ext>
            </a:extLst>
          </p:cNvPr>
          <p:cNvSpPr>
            <a:spLocks noGrp="1"/>
          </p:cNvSpPr>
          <p:nvPr>
            <p:ph type="title"/>
          </p:nvPr>
        </p:nvSpPr>
        <p:spPr>
          <a:xfrm>
            <a:off x="854337" y="186450"/>
            <a:ext cx="10483326" cy="975070"/>
          </a:xfrm>
        </p:spPr>
        <p:txBody>
          <a:bodyPr/>
          <a:lstStyle/>
          <a:p>
            <a:r>
              <a:rPr lang="en-IN"/>
              <a:t>Xception</a:t>
            </a:r>
          </a:p>
        </p:txBody>
      </p:sp>
      <p:pic>
        <p:nvPicPr>
          <p:cNvPr id="3" name="Picture 4" descr="Diagram&#10;&#10;Description automatically generated">
            <a:extLst>
              <a:ext uri="{FF2B5EF4-FFF2-40B4-BE49-F238E27FC236}">
                <a16:creationId xmlns:a16="http://schemas.microsoft.com/office/drawing/2014/main" id="{86F9D166-4E8E-870B-3319-287D9C27C64B}"/>
              </a:ext>
            </a:extLst>
          </p:cNvPr>
          <p:cNvPicPr>
            <a:picLocks noGrp="1" noChangeAspect="1"/>
          </p:cNvPicPr>
          <p:nvPr>
            <p:ph sz="quarter" idx="14"/>
          </p:nvPr>
        </p:nvPicPr>
        <p:blipFill>
          <a:blip r:embed="rId2"/>
          <a:stretch>
            <a:fillRect/>
          </a:stretch>
        </p:blipFill>
        <p:spPr>
          <a:xfrm>
            <a:off x="6165805" y="1328209"/>
            <a:ext cx="3056552" cy="3974224"/>
          </a:xfrm>
        </p:spPr>
      </p:pic>
      <p:pic>
        <p:nvPicPr>
          <p:cNvPr id="5" name="Picture 6" descr="Diagram&#10;&#10;Description automatically generated">
            <a:extLst>
              <a:ext uri="{FF2B5EF4-FFF2-40B4-BE49-F238E27FC236}">
                <a16:creationId xmlns:a16="http://schemas.microsoft.com/office/drawing/2014/main" id="{1A544EE0-BA42-3D32-8A74-DF5C292BADD8}"/>
              </a:ext>
            </a:extLst>
          </p:cNvPr>
          <p:cNvPicPr>
            <a:picLocks noChangeAspect="1"/>
          </p:cNvPicPr>
          <p:nvPr/>
        </p:nvPicPr>
        <p:blipFill>
          <a:blip r:embed="rId3"/>
          <a:stretch>
            <a:fillRect/>
          </a:stretch>
        </p:blipFill>
        <p:spPr>
          <a:xfrm>
            <a:off x="9211733" y="1468877"/>
            <a:ext cx="2743200" cy="3835580"/>
          </a:xfrm>
          <a:prstGeom prst="rect">
            <a:avLst/>
          </a:prstGeom>
        </p:spPr>
      </p:pic>
    </p:spTree>
    <p:extLst>
      <p:ext uri="{BB962C8B-B14F-4D97-AF65-F5344CB8AC3E}">
        <p14:creationId xmlns:p14="http://schemas.microsoft.com/office/powerpoint/2010/main" val="1157946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4BCB9-A6C9-FAE4-0555-C6029A7C6BF1}"/>
              </a:ext>
            </a:extLst>
          </p:cNvPr>
          <p:cNvSpPr>
            <a:spLocks noGrp="1"/>
          </p:cNvSpPr>
          <p:nvPr>
            <p:ph sz="quarter" idx="13"/>
          </p:nvPr>
        </p:nvSpPr>
        <p:spPr>
          <a:xfrm>
            <a:off x="857991" y="1714493"/>
            <a:ext cx="10446325" cy="3786638"/>
          </a:xfrm>
        </p:spPr>
        <p:txBody>
          <a:bodyPr lIns="91440" tIns="45720" rIns="91440" bIns="45720" anchor="t">
            <a:noAutofit/>
          </a:bodyPr>
          <a:lstStyle/>
          <a:p>
            <a:pPr>
              <a:buFont typeface="Arial"/>
              <a:buChar char="•"/>
            </a:pPr>
            <a:r>
              <a:rPr lang="en-IN" sz="1400"/>
              <a:t>The first layer is a </a:t>
            </a:r>
            <a:r>
              <a:rPr lang="en-IN" sz="1400" b="1"/>
              <a:t>Conv2D layer</a:t>
            </a:r>
            <a:r>
              <a:rPr lang="en-IN" sz="1400"/>
              <a:t> with 64 filters of size </a:t>
            </a:r>
            <a:r>
              <a:rPr lang="en-IN" sz="1400" b="1"/>
              <a:t>3x3 and a </a:t>
            </a:r>
            <a:r>
              <a:rPr lang="en-IN" sz="1400" b="1" err="1"/>
              <a:t>ReLU</a:t>
            </a:r>
            <a:r>
              <a:rPr lang="en-IN" sz="1400" b="1"/>
              <a:t> activation function</a:t>
            </a:r>
            <a:r>
              <a:rPr lang="en-IN" sz="1400"/>
              <a:t>.</a:t>
            </a:r>
            <a:endParaRPr lang="en-US" sz="1400"/>
          </a:p>
          <a:p>
            <a:pPr>
              <a:buFont typeface="Arial"/>
              <a:buChar char="•"/>
            </a:pPr>
            <a:r>
              <a:rPr lang="en-IN" sz="1400"/>
              <a:t>A</a:t>
            </a:r>
            <a:r>
              <a:rPr lang="en-IN" sz="1400" b="1"/>
              <a:t> </a:t>
            </a:r>
            <a:r>
              <a:rPr lang="en-IN" sz="1400" b="1" err="1"/>
              <a:t>BatchNormalization</a:t>
            </a:r>
            <a:r>
              <a:rPr lang="en-IN" sz="1400" b="1"/>
              <a:t> layer</a:t>
            </a:r>
            <a:r>
              <a:rPr lang="en-IN" sz="1400"/>
              <a:t> is added to normalize the output of the previous layer.</a:t>
            </a:r>
          </a:p>
          <a:p>
            <a:pPr>
              <a:buFont typeface="Arial"/>
              <a:buChar char="•"/>
            </a:pPr>
            <a:r>
              <a:rPr lang="en-IN" sz="1400"/>
              <a:t>A </a:t>
            </a:r>
            <a:r>
              <a:rPr lang="en-IN" sz="1400" b="1"/>
              <a:t>MaxPooling2D layer with a pool size of 2x2</a:t>
            </a:r>
            <a:r>
              <a:rPr lang="en-IN" sz="1400"/>
              <a:t> is added to </a:t>
            </a:r>
            <a:r>
              <a:rPr lang="en-IN" sz="1400" b="1" err="1"/>
              <a:t>downsample</a:t>
            </a:r>
            <a:r>
              <a:rPr lang="en-IN" sz="1400" b="1"/>
              <a:t> the output</a:t>
            </a:r>
            <a:r>
              <a:rPr lang="en-IN" sz="1400"/>
              <a:t> of the previous layer.</a:t>
            </a:r>
          </a:p>
          <a:p>
            <a:pPr>
              <a:buFont typeface="Arial"/>
              <a:buChar char="•"/>
            </a:pPr>
            <a:r>
              <a:rPr lang="en-IN" sz="1400"/>
              <a:t>A second </a:t>
            </a:r>
            <a:r>
              <a:rPr lang="en-IN" sz="1400" b="1"/>
              <a:t>Conv2D layer</a:t>
            </a:r>
            <a:r>
              <a:rPr lang="en-IN" sz="1400"/>
              <a:t> with 32 filters of size</a:t>
            </a:r>
            <a:r>
              <a:rPr lang="en-IN" sz="1400" b="1"/>
              <a:t> 3x3 and a </a:t>
            </a:r>
            <a:r>
              <a:rPr lang="en-IN" sz="1400" b="1" err="1"/>
              <a:t>ReLU</a:t>
            </a:r>
            <a:r>
              <a:rPr lang="en-IN" sz="1400" b="1"/>
              <a:t> activation function is added.</a:t>
            </a:r>
          </a:p>
          <a:p>
            <a:pPr>
              <a:buFont typeface="Arial"/>
              <a:buChar char="•"/>
            </a:pPr>
            <a:r>
              <a:rPr lang="en-IN" sz="1400"/>
              <a:t>Another </a:t>
            </a:r>
            <a:r>
              <a:rPr lang="en-IN" sz="1400" b="1" err="1"/>
              <a:t>BatchNormalization</a:t>
            </a:r>
            <a:r>
              <a:rPr lang="en-IN" sz="1400"/>
              <a:t> layer is added to normalize the output of the second Conv2D layer.</a:t>
            </a:r>
          </a:p>
          <a:p>
            <a:pPr>
              <a:buFont typeface="Arial"/>
              <a:buChar char="•"/>
            </a:pPr>
            <a:r>
              <a:rPr lang="en-IN" sz="1400"/>
              <a:t>Another MaxPooling2D layer with a pool size of 2x2 is added to </a:t>
            </a:r>
            <a:r>
              <a:rPr lang="en-IN" sz="1400" err="1"/>
              <a:t>downsample</a:t>
            </a:r>
            <a:r>
              <a:rPr lang="en-IN" sz="1400"/>
              <a:t> the output of the second Conv2D layer.</a:t>
            </a:r>
          </a:p>
          <a:p>
            <a:pPr>
              <a:buFont typeface="Arial"/>
              <a:buChar char="•"/>
            </a:pPr>
            <a:r>
              <a:rPr lang="en-IN" sz="1400"/>
              <a:t>The output of the second MaxPooling2D layer is flattened.</a:t>
            </a:r>
          </a:p>
          <a:p>
            <a:pPr>
              <a:buFont typeface="Arial"/>
              <a:buChar char="•"/>
            </a:pPr>
            <a:r>
              <a:rPr lang="en-IN" sz="1400"/>
              <a:t>A Dense layer with 128 units and a </a:t>
            </a:r>
            <a:r>
              <a:rPr lang="en-IN" sz="1400" err="1"/>
              <a:t>ReLU</a:t>
            </a:r>
            <a:r>
              <a:rPr lang="en-IN" sz="1400"/>
              <a:t> activation function is added, along with a </a:t>
            </a:r>
            <a:r>
              <a:rPr lang="en-IN" sz="1400" err="1"/>
              <a:t>kernel_regularizer</a:t>
            </a:r>
            <a:r>
              <a:rPr lang="en-IN" sz="1400"/>
              <a:t> of</a:t>
            </a:r>
            <a:r>
              <a:rPr lang="en-IN" sz="1400" b="1"/>
              <a:t> L2 regularization with a rate of 0.01.</a:t>
            </a:r>
          </a:p>
          <a:p>
            <a:pPr>
              <a:buFont typeface="Arial"/>
              <a:buChar char="•"/>
            </a:pPr>
            <a:r>
              <a:rPr lang="en-IN" sz="1400"/>
              <a:t>A </a:t>
            </a:r>
            <a:r>
              <a:rPr lang="en-IN" sz="1400" b="1"/>
              <a:t>Dropout layer</a:t>
            </a:r>
            <a:r>
              <a:rPr lang="en-IN" sz="1400"/>
              <a:t> with a rate of</a:t>
            </a:r>
            <a:r>
              <a:rPr lang="en-IN" sz="1400" b="1"/>
              <a:t> 0.5</a:t>
            </a:r>
            <a:r>
              <a:rPr lang="en-IN" sz="1400"/>
              <a:t> is added to </a:t>
            </a:r>
            <a:r>
              <a:rPr lang="en-IN" sz="1400" b="1"/>
              <a:t>reduce overfitting</a:t>
            </a:r>
            <a:r>
              <a:rPr lang="en-IN" sz="1400"/>
              <a:t>.</a:t>
            </a:r>
          </a:p>
          <a:p>
            <a:pPr>
              <a:buFont typeface="Arial"/>
              <a:buChar char="•"/>
            </a:pPr>
            <a:r>
              <a:rPr lang="en-IN" sz="1400"/>
              <a:t>Another Dense layer with 64 units and a </a:t>
            </a:r>
            <a:r>
              <a:rPr lang="en-IN" sz="1400" err="1"/>
              <a:t>ReLU</a:t>
            </a:r>
            <a:r>
              <a:rPr lang="en-IN" sz="1400"/>
              <a:t> activation function is added, followed by another Dropout layer with a rate of 0.5.</a:t>
            </a:r>
          </a:p>
          <a:p>
            <a:pPr>
              <a:buFont typeface="Arial"/>
              <a:buChar char="•"/>
            </a:pPr>
            <a:r>
              <a:rPr lang="en-IN" sz="1400"/>
              <a:t>Finally, a</a:t>
            </a:r>
            <a:r>
              <a:rPr lang="en-IN" sz="1400" b="1"/>
              <a:t> Dense layer with 7 units and a </a:t>
            </a:r>
            <a:r>
              <a:rPr lang="en-IN" sz="1400" b="1" err="1"/>
              <a:t>softmax</a:t>
            </a:r>
            <a:r>
              <a:rPr lang="en-IN" sz="1400" b="1"/>
              <a:t> activation function</a:t>
            </a:r>
            <a:r>
              <a:rPr lang="en-IN" sz="1400"/>
              <a:t> is added to produce the output.</a:t>
            </a:r>
          </a:p>
          <a:p>
            <a:pPr marL="0" indent="0">
              <a:buNone/>
            </a:pPr>
            <a:endParaRPr lang="en-IN" sz="1400" b="1">
              <a:solidFill>
                <a:srgbClr val="080808"/>
              </a:solidFill>
              <a:latin typeface="Consolas"/>
            </a:endParaRPr>
          </a:p>
          <a:p>
            <a:endParaRPr lang="en-IN" sz="1400"/>
          </a:p>
          <a:p>
            <a:endParaRPr lang="en-IN" sz="1400">
              <a:solidFill>
                <a:srgbClr val="374151"/>
              </a:solidFill>
            </a:endParaRPr>
          </a:p>
        </p:txBody>
      </p:sp>
      <p:sp>
        <p:nvSpPr>
          <p:cNvPr id="4" name="Title 3">
            <a:extLst>
              <a:ext uri="{FF2B5EF4-FFF2-40B4-BE49-F238E27FC236}">
                <a16:creationId xmlns:a16="http://schemas.microsoft.com/office/drawing/2014/main" id="{25C9AF46-D8A5-C402-7D72-3005C46B4C53}"/>
              </a:ext>
            </a:extLst>
          </p:cNvPr>
          <p:cNvSpPr>
            <a:spLocks noGrp="1"/>
          </p:cNvSpPr>
          <p:nvPr>
            <p:ph type="title"/>
          </p:nvPr>
        </p:nvSpPr>
        <p:spPr>
          <a:xfrm>
            <a:off x="854337" y="715617"/>
            <a:ext cx="10465809" cy="808657"/>
          </a:xfrm>
        </p:spPr>
        <p:txBody>
          <a:bodyPr lIns="91440" tIns="45720" rIns="91440" bIns="45720" anchor="ctr"/>
          <a:lstStyle/>
          <a:p>
            <a:r>
              <a:rPr lang="en-IN"/>
              <a:t>CNN model</a:t>
            </a:r>
          </a:p>
        </p:txBody>
      </p:sp>
    </p:spTree>
    <p:extLst>
      <p:ext uri="{BB962C8B-B14F-4D97-AF65-F5344CB8AC3E}">
        <p14:creationId xmlns:p14="http://schemas.microsoft.com/office/powerpoint/2010/main" val="37243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4F5835-6AA8-39D5-365A-0EF31D46853F}"/>
              </a:ext>
            </a:extLst>
          </p:cNvPr>
          <p:cNvSpPr>
            <a:spLocks noGrp="1"/>
          </p:cNvSpPr>
          <p:nvPr>
            <p:ph sz="quarter" idx="13"/>
          </p:nvPr>
        </p:nvSpPr>
        <p:spPr>
          <a:xfrm>
            <a:off x="857991" y="1825625"/>
            <a:ext cx="10772897" cy="3434474"/>
          </a:xfrm>
        </p:spPr>
        <p:txBody>
          <a:bodyPr lIns="91440" tIns="45720" rIns="91440" bIns="45720" anchor="t">
            <a:noAutofit/>
          </a:bodyPr>
          <a:lstStyle/>
          <a:p>
            <a:r>
              <a:rPr lang="en-IN" sz="1400" b="1"/>
              <a:t>Flatten</a:t>
            </a:r>
            <a:r>
              <a:rPr lang="en-IN" sz="1400">
                <a:solidFill>
                  <a:srgbClr val="374151"/>
                </a:solidFill>
              </a:rPr>
              <a:t> layer: This layer is used to flatten the output of the pre-trained VGG16 model to a one-dimensional array before passing it to the fully connected layers.</a:t>
            </a:r>
            <a:endParaRPr lang="en-IN" sz="1400"/>
          </a:p>
          <a:p>
            <a:r>
              <a:rPr lang="en-IN" sz="1400" b="1">
                <a:solidFill>
                  <a:srgbClr val="374151"/>
                </a:solidFill>
              </a:rPr>
              <a:t>L2 regularization</a:t>
            </a:r>
            <a:r>
              <a:rPr lang="en-IN" sz="1400">
                <a:solidFill>
                  <a:srgbClr val="374151"/>
                </a:solidFill>
              </a:rPr>
              <a:t> with a coefficient of 0.01.</a:t>
            </a:r>
            <a:endParaRPr lang="en-IN" sz="1400"/>
          </a:p>
          <a:p>
            <a:r>
              <a:rPr lang="en-IN" sz="1400" b="1"/>
              <a:t>Batch Normalization</a:t>
            </a:r>
            <a:r>
              <a:rPr lang="en-IN" sz="1400">
                <a:solidFill>
                  <a:srgbClr val="374151"/>
                </a:solidFill>
              </a:rPr>
              <a:t> layer: This layer is added to normalize the outputs and prevent overfitting.</a:t>
            </a:r>
            <a:endParaRPr lang="en-IN" sz="1400"/>
          </a:p>
          <a:p>
            <a:r>
              <a:rPr lang="en-IN" sz="1400" b="1"/>
              <a:t>Dropout</a:t>
            </a:r>
            <a:r>
              <a:rPr lang="en-IN" sz="1400">
                <a:solidFill>
                  <a:srgbClr val="374151"/>
                </a:solidFill>
              </a:rPr>
              <a:t> layer: This layer is used to randomly drop out 50% of the nodes in the dense layer during training to prevent overfitting.</a:t>
            </a:r>
            <a:endParaRPr lang="en-IN" sz="1400"/>
          </a:p>
          <a:p>
            <a:endParaRPr lang="en-IN" sz="1400">
              <a:solidFill>
                <a:srgbClr val="374151"/>
              </a:solidFill>
            </a:endParaRPr>
          </a:p>
          <a:p>
            <a:endParaRPr lang="en-IN" sz="1400"/>
          </a:p>
        </p:txBody>
      </p:sp>
      <p:sp>
        <p:nvSpPr>
          <p:cNvPr id="4" name="Title 3">
            <a:extLst>
              <a:ext uri="{FF2B5EF4-FFF2-40B4-BE49-F238E27FC236}">
                <a16:creationId xmlns:a16="http://schemas.microsoft.com/office/drawing/2014/main" id="{32F16CF0-5A38-152A-73C5-1114CF0ADCF8}"/>
              </a:ext>
            </a:extLst>
          </p:cNvPr>
          <p:cNvSpPr>
            <a:spLocks noGrp="1"/>
          </p:cNvSpPr>
          <p:nvPr>
            <p:ph type="title"/>
          </p:nvPr>
        </p:nvSpPr>
        <p:spPr/>
        <p:txBody>
          <a:bodyPr lIns="91440" tIns="45720" rIns="91440" bIns="45720" anchor="ctr"/>
          <a:lstStyle/>
          <a:p>
            <a:r>
              <a:rPr lang="en-IN"/>
              <a:t>Fine-tuning the pretrained models</a:t>
            </a:r>
          </a:p>
        </p:txBody>
      </p:sp>
    </p:spTree>
    <p:extLst>
      <p:ext uri="{BB962C8B-B14F-4D97-AF65-F5344CB8AC3E}">
        <p14:creationId xmlns:p14="http://schemas.microsoft.com/office/powerpoint/2010/main" val="1367980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2E925E-82D3-A5F9-1DE4-F5902A7CE398}"/>
              </a:ext>
            </a:extLst>
          </p:cNvPr>
          <p:cNvSpPr>
            <a:spLocks noGrp="1"/>
          </p:cNvSpPr>
          <p:nvPr>
            <p:ph sz="quarter" idx="13"/>
          </p:nvPr>
        </p:nvSpPr>
        <p:spPr>
          <a:xfrm>
            <a:off x="848095" y="1825625"/>
            <a:ext cx="10317677" cy="3187072"/>
          </a:xfrm>
        </p:spPr>
        <p:txBody>
          <a:bodyPr lIns="91440" tIns="45720" rIns="91440" bIns="45720" anchor="t">
            <a:normAutofit/>
          </a:bodyPr>
          <a:lstStyle/>
          <a:p>
            <a:r>
              <a:rPr lang="en-US"/>
              <a:t>Train a CNN on the training dataset to learn a feature representation for each image.</a:t>
            </a:r>
          </a:p>
          <a:p>
            <a:r>
              <a:rPr lang="en-US"/>
              <a:t>Extract the feature representation (neural code) for each image from the last convolutional layer of the CNN.</a:t>
            </a:r>
          </a:p>
          <a:p>
            <a:r>
              <a:rPr lang="en-US"/>
              <a:t>Train a KNN classifier on the neural codes of the training dataset.</a:t>
            </a:r>
          </a:p>
          <a:p>
            <a:endParaRPr lang="en-US"/>
          </a:p>
          <a:p>
            <a:r>
              <a:rPr lang="en-US"/>
              <a:t>This approach result in improved performance, reduced training time and easy interpretation.</a:t>
            </a:r>
          </a:p>
          <a:p>
            <a:endParaRPr lang="en-US"/>
          </a:p>
        </p:txBody>
      </p:sp>
      <p:sp>
        <p:nvSpPr>
          <p:cNvPr id="4" name="Title 3">
            <a:extLst>
              <a:ext uri="{FF2B5EF4-FFF2-40B4-BE49-F238E27FC236}">
                <a16:creationId xmlns:a16="http://schemas.microsoft.com/office/drawing/2014/main" id="{EE1D3492-AF22-E9A8-5903-9E39650B894C}"/>
              </a:ext>
            </a:extLst>
          </p:cNvPr>
          <p:cNvSpPr>
            <a:spLocks noGrp="1"/>
          </p:cNvSpPr>
          <p:nvPr>
            <p:ph type="title"/>
          </p:nvPr>
        </p:nvSpPr>
        <p:spPr/>
        <p:txBody>
          <a:bodyPr lIns="91440" tIns="45720" rIns="91440" bIns="45720" anchor="ctr"/>
          <a:lstStyle/>
          <a:p>
            <a:r>
              <a:rPr lang="en-US"/>
              <a:t>CNN     KNN </a:t>
            </a:r>
          </a:p>
        </p:txBody>
      </p:sp>
      <p:sp>
        <p:nvSpPr>
          <p:cNvPr id="5" name="Arrow: Right 4">
            <a:extLst>
              <a:ext uri="{FF2B5EF4-FFF2-40B4-BE49-F238E27FC236}">
                <a16:creationId xmlns:a16="http://schemas.microsoft.com/office/drawing/2014/main" id="{F15C91CC-4C49-8DB6-069F-1D8405F2D399}"/>
              </a:ext>
            </a:extLst>
          </p:cNvPr>
          <p:cNvSpPr/>
          <p:nvPr/>
        </p:nvSpPr>
        <p:spPr>
          <a:xfrm>
            <a:off x="5724896" y="1058883"/>
            <a:ext cx="653142" cy="296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158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57DA51-2AF2-3108-14F3-B2E6D6DD9BA4}"/>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sz="3200" kern="1200">
                <a:solidFill>
                  <a:schemeClr val="bg1"/>
                </a:solidFill>
                <a:latin typeface="+mj-lt"/>
                <a:ea typeface="+mj-ea"/>
                <a:cs typeface="+mj-cs"/>
              </a:rPr>
              <a:t>Results</a:t>
            </a:r>
          </a:p>
        </p:txBody>
      </p:sp>
      <p:graphicFrame>
        <p:nvGraphicFramePr>
          <p:cNvPr id="8" name="Table 7">
            <a:extLst>
              <a:ext uri="{FF2B5EF4-FFF2-40B4-BE49-F238E27FC236}">
                <a16:creationId xmlns:a16="http://schemas.microsoft.com/office/drawing/2014/main" id="{13289720-4EF9-6034-2C3C-F642D30B9308}"/>
              </a:ext>
            </a:extLst>
          </p:cNvPr>
          <p:cNvGraphicFramePr>
            <a:graphicFrameLocks noGrp="1"/>
          </p:cNvGraphicFramePr>
          <p:nvPr>
            <p:extLst>
              <p:ext uri="{D42A27DB-BD31-4B8C-83A1-F6EECF244321}">
                <p14:modId xmlns:p14="http://schemas.microsoft.com/office/powerpoint/2010/main" val="94667758"/>
              </p:ext>
            </p:extLst>
          </p:nvPr>
        </p:nvGraphicFramePr>
        <p:xfrm>
          <a:off x="1895026" y="1281089"/>
          <a:ext cx="8682924" cy="4598765"/>
        </p:xfrm>
        <a:graphic>
          <a:graphicData uri="http://schemas.openxmlformats.org/drawingml/2006/table">
            <a:tbl>
              <a:tblPr firstRow="1" firstCol="1" bandRow="1">
                <a:tableStyleId>{5C22544A-7EE6-4342-B048-85BDC9FD1C3A}</a:tableStyleId>
              </a:tblPr>
              <a:tblGrid>
                <a:gridCol w="1447154">
                  <a:extLst>
                    <a:ext uri="{9D8B030D-6E8A-4147-A177-3AD203B41FA5}">
                      <a16:colId xmlns:a16="http://schemas.microsoft.com/office/drawing/2014/main" val="4077830503"/>
                    </a:ext>
                  </a:extLst>
                </a:gridCol>
                <a:gridCol w="1447154">
                  <a:extLst>
                    <a:ext uri="{9D8B030D-6E8A-4147-A177-3AD203B41FA5}">
                      <a16:colId xmlns:a16="http://schemas.microsoft.com/office/drawing/2014/main" val="3417026031"/>
                    </a:ext>
                  </a:extLst>
                </a:gridCol>
                <a:gridCol w="1447154">
                  <a:extLst>
                    <a:ext uri="{9D8B030D-6E8A-4147-A177-3AD203B41FA5}">
                      <a16:colId xmlns:a16="http://schemas.microsoft.com/office/drawing/2014/main" val="1558735314"/>
                    </a:ext>
                  </a:extLst>
                </a:gridCol>
                <a:gridCol w="1447154">
                  <a:extLst>
                    <a:ext uri="{9D8B030D-6E8A-4147-A177-3AD203B41FA5}">
                      <a16:colId xmlns:a16="http://schemas.microsoft.com/office/drawing/2014/main" val="3619666585"/>
                    </a:ext>
                  </a:extLst>
                </a:gridCol>
                <a:gridCol w="1447154">
                  <a:extLst>
                    <a:ext uri="{9D8B030D-6E8A-4147-A177-3AD203B41FA5}">
                      <a16:colId xmlns:a16="http://schemas.microsoft.com/office/drawing/2014/main" val="1495656995"/>
                    </a:ext>
                  </a:extLst>
                </a:gridCol>
                <a:gridCol w="1447154">
                  <a:extLst>
                    <a:ext uri="{9D8B030D-6E8A-4147-A177-3AD203B41FA5}">
                      <a16:colId xmlns:a16="http://schemas.microsoft.com/office/drawing/2014/main" val="1455405959"/>
                    </a:ext>
                  </a:extLst>
                </a:gridCol>
              </a:tblGrid>
              <a:tr h="227756">
                <a:tc>
                  <a:txBody>
                    <a:bodyPr/>
                    <a:lstStyle/>
                    <a:p>
                      <a:pPr marL="0" marR="0" algn="ctr" fontAlgn="base">
                        <a:spcBef>
                          <a:spcPts val="0"/>
                        </a:spcBef>
                        <a:spcAft>
                          <a:spcPts val="0"/>
                        </a:spcAft>
                      </a:pPr>
                      <a:r>
                        <a:rPr lang="en-IN" sz="1200">
                          <a:effectLst/>
                        </a:rPr>
                        <a:t>Model </a:t>
                      </a:r>
                      <a:endParaRPr lang="en-IN" sz="1900">
                        <a:effectLst/>
                      </a:endParaRPr>
                    </a:p>
                  </a:txBody>
                  <a:tcPr marL="0" marR="0" marT="0" marB="0"/>
                </a:tc>
                <a:tc>
                  <a:txBody>
                    <a:bodyPr/>
                    <a:lstStyle/>
                    <a:p>
                      <a:pPr marL="0" marR="0" algn="ctr" fontAlgn="base">
                        <a:spcBef>
                          <a:spcPts val="0"/>
                        </a:spcBef>
                        <a:spcAft>
                          <a:spcPts val="0"/>
                        </a:spcAft>
                      </a:pPr>
                      <a:r>
                        <a:rPr lang="en-IN" sz="1200">
                          <a:effectLst/>
                        </a:rPr>
                        <a:t>Dataset </a:t>
                      </a:r>
                      <a:endParaRPr lang="en-IN" sz="1900">
                        <a:effectLst/>
                      </a:endParaRPr>
                    </a:p>
                  </a:txBody>
                  <a:tcPr marL="0" marR="0" marT="0" marB="0"/>
                </a:tc>
                <a:tc>
                  <a:txBody>
                    <a:bodyPr/>
                    <a:lstStyle/>
                    <a:p>
                      <a:pPr marL="0" marR="0" algn="ctr" fontAlgn="base">
                        <a:spcBef>
                          <a:spcPts val="0"/>
                        </a:spcBef>
                        <a:spcAft>
                          <a:spcPts val="0"/>
                        </a:spcAft>
                      </a:pPr>
                      <a:r>
                        <a:rPr lang="en-IN" sz="1200">
                          <a:effectLst/>
                        </a:rPr>
                        <a:t>Accuracy </a:t>
                      </a:r>
                      <a:endParaRPr lang="en-IN" sz="1900">
                        <a:effectLst/>
                      </a:endParaRPr>
                    </a:p>
                  </a:txBody>
                  <a:tcPr marL="0" marR="0" marT="0" marB="0"/>
                </a:tc>
                <a:tc>
                  <a:txBody>
                    <a:bodyPr/>
                    <a:lstStyle/>
                    <a:p>
                      <a:pPr marL="0" marR="0" algn="ctr" fontAlgn="base">
                        <a:spcBef>
                          <a:spcPts val="0"/>
                        </a:spcBef>
                        <a:spcAft>
                          <a:spcPts val="0"/>
                        </a:spcAft>
                      </a:pPr>
                      <a:r>
                        <a:rPr lang="en-IN" sz="1200">
                          <a:effectLst/>
                        </a:rPr>
                        <a:t>F1 Score </a:t>
                      </a:r>
                      <a:endParaRPr lang="en-IN" sz="1900">
                        <a:effectLst/>
                      </a:endParaRPr>
                    </a:p>
                  </a:txBody>
                  <a:tcPr marL="0" marR="0" marT="0" marB="0"/>
                </a:tc>
                <a:tc>
                  <a:txBody>
                    <a:bodyPr/>
                    <a:lstStyle/>
                    <a:p>
                      <a:pPr marL="0" marR="0" algn="ctr" fontAlgn="base">
                        <a:spcBef>
                          <a:spcPts val="0"/>
                        </a:spcBef>
                        <a:spcAft>
                          <a:spcPts val="0"/>
                        </a:spcAft>
                      </a:pPr>
                      <a:r>
                        <a:rPr lang="en-IN" sz="1200">
                          <a:effectLst/>
                        </a:rPr>
                        <a:t>Recall </a:t>
                      </a:r>
                      <a:endParaRPr lang="en-IN" sz="1900">
                        <a:effectLst/>
                      </a:endParaRPr>
                    </a:p>
                  </a:txBody>
                  <a:tcPr marL="0" marR="0" marT="0" marB="0"/>
                </a:tc>
                <a:tc>
                  <a:txBody>
                    <a:bodyPr/>
                    <a:lstStyle/>
                    <a:p>
                      <a:pPr marL="0" marR="0" algn="ctr" fontAlgn="base">
                        <a:spcBef>
                          <a:spcPts val="0"/>
                        </a:spcBef>
                        <a:spcAft>
                          <a:spcPts val="0"/>
                        </a:spcAft>
                      </a:pPr>
                      <a:r>
                        <a:rPr lang="en-IN" sz="1200">
                          <a:effectLst/>
                        </a:rPr>
                        <a:t>Precision </a:t>
                      </a:r>
                      <a:endParaRPr lang="en-IN" sz="1900">
                        <a:effectLst/>
                      </a:endParaRPr>
                    </a:p>
                  </a:txBody>
                  <a:tcPr marL="0" marR="0" marT="0" marB="0"/>
                </a:tc>
                <a:extLst>
                  <a:ext uri="{0D108BD9-81ED-4DB2-BD59-A6C34878D82A}">
                    <a16:rowId xmlns:a16="http://schemas.microsoft.com/office/drawing/2014/main" val="455519224"/>
                  </a:ext>
                </a:extLst>
              </a:tr>
              <a:tr h="284512">
                <a:tc>
                  <a:txBody>
                    <a:bodyPr/>
                    <a:lstStyle/>
                    <a:p>
                      <a:pPr marL="0" marR="0" lvl="0">
                        <a:spcBef>
                          <a:spcPts val="0"/>
                        </a:spcBef>
                        <a:spcAft>
                          <a:spcPts val="0"/>
                        </a:spcAft>
                        <a:buNone/>
                      </a:pPr>
                      <a:r>
                        <a:rPr lang="en-IN" sz="1200">
                          <a:effectLst/>
                          <a:latin typeface="Calibri"/>
                        </a:rPr>
                        <a:t>CNN model</a:t>
                      </a:r>
                      <a:endParaRPr lang="en-US"/>
                    </a:p>
                  </a:txBody>
                  <a:tcPr marL="0" marR="0" marT="0" marB="0"/>
                </a:tc>
                <a:tc>
                  <a:txBody>
                    <a:bodyPr/>
                    <a:lstStyle/>
                    <a:p>
                      <a:pPr marL="0" marR="0" fontAlgn="base">
                        <a:spcBef>
                          <a:spcPts val="0"/>
                        </a:spcBef>
                        <a:spcAft>
                          <a:spcPts val="0"/>
                        </a:spcAft>
                      </a:pPr>
                      <a:r>
                        <a:rPr lang="en-IN" sz="1200">
                          <a:effectLst/>
                          <a:latin typeface="Calibri"/>
                        </a:rPr>
                        <a:t>Validation </a:t>
                      </a:r>
                    </a:p>
                  </a:txBody>
                  <a:tcPr marL="0" marR="0" marT="0" marB="0"/>
                </a:tc>
                <a:tc>
                  <a:txBody>
                    <a:bodyPr/>
                    <a:lstStyle/>
                    <a:p>
                      <a:pPr marL="0" marR="0" fontAlgn="base">
                        <a:spcBef>
                          <a:spcPts val="0"/>
                        </a:spcBef>
                        <a:spcAft>
                          <a:spcPts val="0"/>
                        </a:spcAft>
                      </a:pPr>
                      <a:r>
                        <a:rPr lang="en-IN" sz="1200">
                          <a:effectLst/>
                          <a:latin typeface="Calibri"/>
                        </a:rPr>
                        <a:t> 0.61</a:t>
                      </a:r>
                    </a:p>
                  </a:txBody>
                  <a:tcPr marL="0" marR="0" marT="0" marB="0"/>
                </a:tc>
                <a:tc>
                  <a:txBody>
                    <a:bodyPr/>
                    <a:lstStyle/>
                    <a:p>
                      <a:pPr marL="0" marR="0" fontAlgn="base">
                        <a:spcBef>
                          <a:spcPts val="0"/>
                        </a:spcBef>
                        <a:spcAft>
                          <a:spcPts val="0"/>
                        </a:spcAft>
                      </a:pPr>
                      <a:r>
                        <a:rPr lang="en-IN" sz="1200">
                          <a:effectLst/>
                          <a:latin typeface="Calibri"/>
                        </a:rPr>
                        <a:t>0.604 </a:t>
                      </a:r>
                    </a:p>
                  </a:txBody>
                  <a:tcPr marL="0" marR="0" marT="0" marB="0"/>
                </a:tc>
                <a:tc>
                  <a:txBody>
                    <a:bodyPr/>
                    <a:lstStyle/>
                    <a:p>
                      <a:pPr marL="0" marR="0" fontAlgn="base">
                        <a:spcBef>
                          <a:spcPts val="0"/>
                        </a:spcBef>
                        <a:spcAft>
                          <a:spcPts val="0"/>
                        </a:spcAft>
                      </a:pPr>
                      <a:r>
                        <a:rPr lang="en-IN" sz="1200">
                          <a:effectLst/>
                          <a:latin typeface="Calibri"/>
                        </a:rPr>
                        <a:t>0.619 </a:t>
                      </a:r>
                    </a:p>
                  </a:txBody>
                  <a:tcPr marL="0" marR="0" marT="0" marB="0"/>
                </a:tc>
                <a:tc>
                  <a:txBody>
                    <a:bodyPr/>
                    <a:lstStyle/>
                    <a:p>
                      <a:pPr marL="0" marR="0" fontAlgn="base">
                        <a:spcBef>
                          <a:spcPts val="0"/>
                        </a:spcBef>
                        <a:spcAft>
                          <a:spcPts val="0"/>
                        </a:spcAft>
                      </a:pPr>
                      <a:r>
                        <a:rPr lang="en-IN" sz="1200">
                          <a:effectLst/>
                          <a:latin typeface="Calibri"/>
                        </a:rPr>
                        <a:t>0.656 </a:t>
                      </a:r>
                    </a:p>
                  </a:txBody>
                  <a:tcPr marL="0" marR="0" marT="0" marB="0"/>
                </a:tc>
                <a:extLst>
                  <a:ext uri="{0D108BD9-81ED-4DB2-BD59-A6C34878D82A}">
                    <a16:rowId xmlns:a16="http://schemas.microsoft.com/office/drawing/2014/main" val="702995507"/>
                  </a:ext>
                </a:extLst>
              </a:tr>
              <a:tr h="341633">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Train </a:t>
                      </a:r>
                    </a:p>
                  </a:txBody>
                  <a:tcPr marL="0" marR="0" marT="0" marB="0"/>
                </a:tc>
                <a:tc>
                  <a:txBody>
                    <a:bodyPr/>
                    <a:lstStyle/>
                    <a:p>
                      <a:pPr marL="0" marR="0" fontAlgn="base">
                        <a:spcBef>
                          <a:spcPts val="0"/>
                        </a:spcBef>
                        <a:spcAft>
                          <a:spcPts val="0"/>
                        </a:spcAft>
                      </a:pPr>
                      <a:r>
                        <a:rPr lang="en-IN" sz="1200">
                          <a:effectLst/>
                          <a:latin typeface="Calibri"/>
                        </a:rPr>
                        <a:t> 0.68</a:t>
                      </a:r>
                    </a:p>
                  </a:txBody>
                  <a:tcPr marL="0" marR="0" marT="0" marB="0"/>
                </a:tc>
                <a:tc>
                  <a:txBody>
                    <a:bodyPr/>
                    <a:lstStyle/>
                    <a:p>
                      <a:pPr marL="0" marR="0" fontAlgn="base">
                        <a:spcBef>
                          <a:spcPts val="0"/>
                        </a:spcBef>
                        <a:spcAft>
                          <a:spcPts val="0"/>
                        </a:spcAft>
                      </a:pPr>
                      <a:r>
                        <a:rPr lang="en-IN" sz="1200">
                          <a:effectLst/>
                          <a:latin typeface="Calibri"/>
                        </a:rPr>
                        <a:t>0.662 </a:t>
                      </a:r>
                    </a:p>
                  </a:txBody>
                  <a:tcPr marL="0" marR="0" marT="0" marB="0"/>
                </a:tc>
                <a:tc>
                  <a:txBody>
                    <a:bodyPr/>
                    <a:lstStyle/>
                    <a:p>
                      <a:pPr marL="0" marR="0" fontAlgn="base">
                        <a:spcBef>
                          <a:spcPts val="0"/>
                        </a:spcBef>
                        <a:spcAft>
                          <a:spcPts val="0"/>
                        </a:spcAft>
                      </a:pPr>
                      <a:r>
                        <a:rPr lang="en-IN" sz="1200">
                          <a:effectLst/>
                          <a:latin typeface="Calibri"/>
                        </a:rPr>
                        <a:t>0.682 </a:t>
                      </a:r>
                    </a:p>
                  </a:txBody>
                  <a:tcPr marL="0" marR="0" marT="0" marB="0"/>
                </a:tc>
                <a:tc>
                  <a:txBody>
                    <a:bodyPr/>
                    <a:lstStyle/>
                    <a:p>
                      <a:pPr marL="0" marR="0" fontAlgn="base">
                        <a:spcBef>
                          <a:spcPts val="0"/>
                        </a:spcBef>
                        <a:spcAft>
                          <a:spcPts val="0"/>
                        </a:spcAft>
                      </a:pPr>
                      <a:r>
                        <a:rPr lang="en-IN" sz="1200">
                          <a:effectLst/>
                          <a:latin typeface="Calibri"/>
                        </a:rPr>
                        <a:t>0.719 </a:t>
                      </a:r>
                    </a:p>
                  </a:txBody>
                  <a:tcPr marL="0" marR="0" marT="0" marB="0"/>
                </a:tc>
                <a:extLst>
                  <a:ext uri="{0D108BD9-81ED-4DB2-BD59-A6C34878D82A}">
                    <a16:rowId xmlns:a16="http://schemas.microsoft.com/office/drawing/2014/main" val="3896299792"/>
                  </a:ext>
                </a:extLst>
              </a:tr>
              <a:tr h="341633">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Test </a:t>
                      </a:r>
                    </a:p>
                  </a:txBody>
                  <a:tcPr marL="0" marR="0" marT="0" marB="0"/>
                </a:tc>
                <a:tc>
                  <a:txBody>
                    <a:bodyPr/>
                    <a:lstStyle/>
                    <a:p>
                      <a:pPr marL="0" marR="0" fontAlgn="base">
                        <a:spcBef>
                          <a:spcPts val="0"/>
                        </a:spcBef>
                        <a:spcAft>
                          <a:spcPts val="0"/>
                        </a:spcAft>
                      </a:pPr>
                      <a:r>
                        <a:rPr lang="en-IN" sz="1200">
                          <a:effectLst/>
                          <a:latin typeface="Calibri"/>
                        </a:rPr>
                        <a:t> 0.62</a:t>
                      </a:r>
                    </a:p>
                  </a:txBody>
                  <a:tcPr marL="0" marR="0" marT="0" marB="0"/>
                </a:tc>
                <a:tc>
                  <a:txBody>
                    <a:bodyPr/>
                    <a:lstStyle/>
                    <a:p>
                      <a:pPr marL="0" marR="0" fontAlgn="base">
                        <a:spcBef>
                          <a:spcPts val="0"/>
                        </a:spcBef>
                        <a:spcAft>
                          <a:spcPts val="0"/>
                        </a:spcAft>
                      </a:pPr>
                      <a:r>
                        <a:rPr lang="en-IN" sz="1200">
                          <a:effectLst/>
                          <a:latin typeface="Calibri"/>
                        </a:rPr>
                        <a:t>0.614 </a:t>
                      </a:r>
                    </a:p>
                  </a:txBody>
                  <a:tcPr marL="0" marR="0" marT="0" marB="0"/>
                </a:tc>
                <a:tc>
                  <a:txBody>
                    <a:bodyPr/>
                    <a:lstStyle/>
                    <a:p>
                      <a:pPr marL="0" marR="0" fontAlgn="base">
                        <a:spcBef>
                          <a:spcPts val="0"/>
                        </a:spcBef>
                        <a:spcAft>
                          <a:spcPts val="0"/>
                        </a:spcAft>
                      </a:pPr>
                      <a:r>
                        <a:rPr lang="en-IN" sz="1200">
                          <a:effectLst/>
                          <a:latin typeface="Calibri"/>
                        </a:rPr>
                        <a:t>0.628</a:t>
                      </a:r>
                    </a:p>
                  </a:txBody>
                  <a:tcPr marL="0" marR="0" marT="0" marB="0"/>
                </a:tc>
                <a:tc>
                  <a:txBody>
                    <a:bodyPr/>
                    <a:lstStyle/>
                    <a:p>
                      <a:pPr marL="0" marR="0" fontAlgn="base">
                        <a:spcBef>
                          <a:spcPts val="0"/>
                        </a:spcBef>
                        <a:spcAft>
                          <a:spcPts val="0"/>
                        </a:spcAft>
                      </a:pPr>
                      <a:r>
                        <a:rPr lang="en-IN" sz="1200">
                          <a:effectLst/>
                          <a:latin typeface="Calibri"/>
                        </a:rPr>
                        <a:t>0.659 </a:t>
                      </a:r>
                    </a:p>
                  </a:txBody>
                  <a:tcPr marL="0" marR="0" marT="0" marB="0"/>
                </a:tc>
                <a:extLst>
                  <a:ext uri="{0D108BD9-81ED-4DB2-BD59-A6C34878D82A}">
                    <a16:rowId xmlns:a16="http://schemas.microsoft.com/office/drawing/2014/main" val="1805949189"/>
                  </a:ext>
                </a:extLst>
              </a:tr>
              <a:tr h="227756">
                <a:tc>
                  <a:txBody>
                    <a:bodyPr/>
                    <a:lstStyle/>
                    <a:p>
                      <a:pPr marL="0" marR="0" fontAlgn="base">
                        <a:spcBef>
                          <a:spcPts val="0"/>
                        </a:spcBef>
                        <a:spcAft>
                          <a:spcPts val="0"/>
                        </a:spcAft>
                      </a:pPr>
                      <a:r>
                        <a:rPr lang="en-IN" sz="1200">
                          <a:effectLst/>
                          <a:latin typeface="Calibri"/>
                        </a:rPr>
                        <a:t>VGG16 </a:t>
                      </a:r>
                    </a:p>
                  </a:txBody>
                  <a:tcPr marL="0" marR="0" marT="0" marB="0"/>
                </a:tc>
                <a:tc>
                  <a:txBody>
                    <a:bodyPr/>
                    <a:lstStyle/>
                    <a:p>
                      <a:pPr marL="0" marR="0" fontAlgn="base">
                        <a:spcBef>
                          <a:spcPts val="0"/>
                        </a:spcBef>
                        <a:spcAft>
                          <a:spcPts val="0"/>
                        </a:spcAft>
                      </a:pPr>
                      <a:r>
                        <a:rPr lang="en-IN" sz="1200" b="1">
                          <a:effectLst/>
                          <a:latin typeface="Calibri"/>
                        </a:rPr>
                        <a:t>Validation </a:t>
                      </a:r>
                    </a:p>
                  </a:txBody>
                  <a:tcPr marL="0" marR="0" marT="0" marB="0"/>
                </a:tc>
                <a:tc>
                  <a:txBody>
                    <a:bodyPr/>
                    <a:lstStyle/>
                    <a:p>
                      <a:pPr marL="0" marR="0" fontAlgn="base">
                        <a:spcBef>
                          <a:spcPts val="0"/>
                        </a:spcBef>
                        <a:spcAft>
                          <a:spcPts val="0"/>
                        </a:spcAft>
                      </a:pPr>
                      <a:r>
                        <a:rPr lang="en-IN" sz="1200" b="1">
                          <a:effectLst/>
                          <a:latin typeface="Calibri"/>
                        </a:rPr>
                        <a:t>0.77 </a:t>
                      </a:r>
                    </a:p>
                  </a:txBody>
                  <a:tcPr marL="0" marR="0" marT="0" marB="0"/>
                </a:tc>
                <a:tc>
                  <a:txBody>
                    <a:bodyPr/>
                    <a:lstStyle/>
                    <a:p>
                      <a:pPr marL="0" marR="0" fontAlgn="base">
                        <a:spcBef>
                          <a:spcPts val="0"/>
                        </a:spcBef>
                        <a:spcAft>
                          <a:spcPts val="0"/>
                        </a:spcAft>
                      </a:pPr>
                      <a:r>
                        <a:rPr lang="en-IN" sz="1200" b="1">
                          <a:effectLst/>
                          <a:latin typeface="Calibri"/>
                        </a:rPr>
                        <a:t>0.767 </a:t>
                      </a:r>
                    </a:p>
                  </a:txBody>
                  <a:tcPr marL="0" marR="0" marT="0" marB="0"/>
                </a:tc>
                <a:tc>
                  <a:txBody>
                    <a:bodyPr/>
                    <a:lstStyle/>
                    <a:p>
                      <a:pPr marL="0" marR="0" fontAlgn="base">
                        <a:spcBef>
                          <a:spcPts val="0"/>
                        </a:spcBef>
                        <a:spcAft>
                          <a:spcPts val="0"/>
                        </a:spcAft>
                      </a:pPr>
                      <a:r>
                        <a:rPr lang="en-IN" sz="1200" b="1">
                          <a:effectLst/>
                          <a:latin typeface="Calibri"/>
                        </a:rPr>
                        <a:t>0.776 </a:t>
                      </a:r>
                    </a:p>
                  </a:txBody>
                  <a:tcPr marL="0" marR="0" marT="0" marB="0"/>
                </a:tc>
                <a:tc>
                  <a:txBody>
                    <a:bodyPr/>
                    <a:lstStyle/>
                    <a:p>
                      <a:pPr marL="0" marR="0" fontAlgn="base">
                        <a:spcBef>
                          <a:spcPts val="0"/>
                        </a:spcBef>
                        <a:spcAft>
                          <a:spcPts val="0"/>
                        </a:spcAft>
                      </a:pPr>
                      <a:r>
                        <a:rPr lang="en-IN" sz="1200" b="1">
                          <a:effectLst/>
                          <a:latin typeface="Calibri"/>
                        </a:rPr>
                        <a:t>0.764 </a:t>
                      </a:r>
                    </a:p>
                  </a:txBody>
                  <a:tcPr marL="0" marR="0" marT="0" marB="0"/>
                </a:tc>
                <a:extLst>
                  <a:ext uri="{0D108BD9-81ED-4DB2-BD59-A6C34878D82A}">
                    <a16:rowId xmlns:a16="http://schemas.microsoft.com/office/drawing/2014/main" val="543510584"/>
                  </a:ext>
                </a:extLst>
              </a:tr>
              <a:tr h="214647">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b="1">
                          <a:effectLst/>
                          <a:latin typeface="Calibri"/>
                        </a:rPr>
                        <a:t>Train </a:t>
                      </a:r>
                    </a:p>
                  </a:txBody>
                  <a:tcPr marL="0" marR="0" marT="0" marB="0"/>
                </a:tc>
                <a:tc>
                  <a:txBody>
                    <a:bodyPr/>
                    <a:lstStyle/>
                    <a:p>
                      <a:pPr marL="0" marR="0" fontAlgn="base">
                        <a:spcBef>
                          <a:spcPts val="0"/>
                        </a:spcBef>
                        <a:spcAft>
                          <a:spcPts val="0"/>
                        </a:spcAft>
                      </a:pPr>
                      <a:r>
                        <a:rPr lang="en-IN" sz="1200" b="1">
                          <a:effectLst/>
                          <a:latin typeface="Calibri"/>
                        </a:rPr>
                        <a:t>0.80 </a:t>
                      </a:r>
                    </a:p>
                  </a:txBody>
                  <a:tcPr marL="0" marR="0" marT="0" marB="0"/>
                </a:tc>
                <a:tc>
                  <a:txBody>
                    <a:bodyPr/>
                    <a:lstStyle/>
                    <a:p>
                      <a:pPr marL="0" marR="0" fontAlgn="base">
                        <a:spcBef>
                          <a:spcPts val="0"/>
                        </a:spcBef>
                        <a:spcAft>
                          <a:spcPts val="0"/>
                        </a:spcAft>
                      </a:pPr>
                      <a:r>
                        <a:rPr lang="en-IN" sz="1200" b="1">
                          <a:effectLst/>
                          <a:latin typeface="Calibri"/>
                        </a:rPr>
                        <a:t>0.851 </a:t>
                      </a:r>
                    </a:p>
                  </a:txBody>
                  <a:tcPr marL="0" marR="0" marT="0" marB="0"/>
                </a:tc>
                <a:tc>
                  <a:txBody>
                    <a:bodyPr/>
                    <a:lstStyle/>
                    <a:p>
                      <a:pPr marL="0" marR="0" fontAlgn="base">
                        <a:spcBef>
                          <a:spcPts val="0"/>
                        </a:spcBef>
                        <a:spcAft>
                          <a:spcPts val="0"/>
                        </a:spcAft>
                      </a:pPr>
                      <a:r>
                        <a:rPr lang="en-IN" sz="1200" b="1">
                          <a:effectLst/>
                          <a:latin typeface="Calibri"/>
                        </a:rPr>
                        <a:t>0.812 </a:t>
                      </a:r>
                    </a:p>
                  </a:txBody>
                  <a:tcPr marL="0" marR="0" marT="0" marB="0"/>
                </a:tc>
                <a:tc>
                  <a:txBody>
                    <a:bodyPr/>
                    <a:lstStyle/>
                    <a:p>
                      <a:pPr marL="0" marR="0" fontAlgn="base">
                        <a:spcBef>
                          <a:spcPts val="0"/>
                        </a:spcBef>
                        <a:spcAft>
                          <a:spcPts val="0"/>
                        </a:spcAft>
                      </a:pPr>
                      <a:r>
                        <a:rPr lang="en-IN" sz="1200" b="1">
                          <a:effectLst/>
                          <a:latin typeface="Calibri"/>
                        </a:rPr>
                        <a:t>0.811 </a:t>
                      </a:r>
                    </a:p>
                  </a:txBody>
                  <a:tcPr marL="0" marR="0" marT="0" marB="0"/>
                </a:tc>
                <a:extLst>
                  <a:ext uri="{0D108BD9-81ED-4DB2-BD59-A6C34878D82A}">
                    <a16:rowId xmlns:a16="http://schemas.microsoft.com/office/drawing/2014/main" val="2470680345"/>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b="1">
                          <a:effectLst/>
                          <a:latin typeface="Calibri"/>
                        </a:rPr>
                        <a:t>Test </a:t>
                      </a:r>
                    </a:p>
                  </a:txBody>
                  <a:tcPr marL="0" marR="0" marT="0" marB="0"/>
                </a:tc>
                <a:tc>
                  <a:txBody>
                    <a:bodyPr/>
                    <a:lstStyle/>
                    <a:p>
                      <a:pPr marL="0" marR="0" fontAlgn="base">
                        <a:spcBef>
                          <a:spcPts val="0"/>
                        </a:spcBef>
                        <a:spcAft>
                          <a:spcPts val="0"/>
                        </a:spcAft>
                      </a:pPr>
                      <a:r>
                        <a:rPr lang="en-IN" sz="1200" b="1">
                          <a:effectLst/>
                          <a:latin typeface="Calibri"/>
                        </a:rPr>
                        <a:t>0.78 </a:t>
                      </a:r>
                    </a:p>
                  </a:txBody>
                  <a:tcPr marL="0" marR="0" marT="0" marB="0"/>
                </a:tc>
                <a:tc>
                  <a:txBody>
                    <a:bodyPr/>
                    <a:lstStyle/>
                    <a:p>
                      <a:pPr marL="0" marR="0" fontAlgn="base">
                        <a:spcBef>
                          <a:spcPts val="0"/>
                        </a:spcBef>
                        <a:spcAft>
                          <a:spcPts val="0"/>
                        </a:spcAft>
                      </a:pPr>
                      <a:r>
                        <a:rPr lang="en-IN" sz="1200" b="1">
                          <a:effectLst/>
                          <a:latin typeface="Calibri"/>
                        </a:rPr>
                        <a:t>0.775 </a:t>
                      </a:r>
                    </a:p>
                  </a:txBody>
                  <a:tcPr marL="0" marR="0" marT="0" marB="0"/>
                </a:tc>
                <a:tc>
                  <a:txBody>
                    <a:bodyPr/>
                    <a:lstStyle/>
                    <a:p>
                      <a:pPr marL="0" marR="0" fontAlgn="base">
                        <a:spcBef>
                          <a:spcPts val="0"/>
                        </a:spcBef>
                        <a:spcAft>
                          <a:spcPts val="0"/>
                        </a:spcAft>
                      </a:pPr>
                      <a:r>
                        <a:rPr lang="en-IN" sz="1200" b="1">
                          <a:effectLst/>
                          <a:latin typeface="Calibri"/>
                        </a:rPr>
                        <a:t>0.784 </a:t>
                      </a:r>
                    </a:p>
                  </a:txBody>
                  <a:tcPr marL="0" marR="0" marT="0" marB="0"/>
                </a:tc>
                <a:tc>
                  <a:txBody>
                    <a:bodyPr/>
                    <a:lstStyle/>
                    <a:p>
                      <a:pPr marL="0" marR="0" fontAlgn="base">
                        <a:spcBef>
                          <a:spcPts val="0"/>
                        </a:spcBef>
                        <a:spcAft>
                          <a:spcPts val="0"/>
                        </a:spcAft>
                      </a:pPr>
                      <a:r>
                        <a:rPr lang="en-IN" sz="1200" b="1">
                          <a:effectLst/>
                          <a:latin typeface="Calibri"/>
                        </a:rPr>
                        <a:t>0.772 </a:t>
                      </a:r>
                    </a:p>
                  </a:txBody>
                  <a:tcPr marL="0" marR="0" marT="0" marB="0"/>
                </a:tc>
                <a:extLst>
                  <a:ext uri="{0D108BD9-81ED-4DB2-BD59-A6C34878D82A}">
                    <a16:rowId xmlns:a16="http://schemas.microsoft.com/office/drawing/2014/main" val="3876072925"/>
                  </a:ext>
                </a:extLst>
              </a:tr>
              <a:tr h="227756">
                <a:tc>
                  <a:txBody>
                    <a:bodyPr/>
                    <a:lstStyle/>
                    <a:p>
                      <a:pPr marL="0" marR="0" fontAlgn="base">
                        <a:spcBef>
                          <a:spcPts val="0"/>
                        </a:spcBef>
                        <a:spcAft>
                          <a:spcPts val="0"/>
                        </a:spcAft>
                      </a:pPr>
                      <a:r>
                        <a:rPr lang="en-IN" sz="1200">
                          <a:effectLst/>
                          <a:latin typeface="Calibri"/>
                        </a:rPr>
                        <a:t>VGG19 </a:t>
                      </a:r>
                    </a:p>
                  </a:txBody>
                  <a:tcPr marL="0" marR="0" marT="0" marB="0"/>
                </a:tc>
                <a:tc>
                  <a:txBody>
                    <a:bodyPr/>
                    <a:lstStyle/>
                    <a:p>
                      <a:pPr marL="0" marR="0" fontAlgn="base">
                        <a:spcBef>
                          <a:spcPts val="0"/>
                        </a:spcBef>
                        <a:spcAft>
                          <a:spcPts val="0"/>
                        </a:spcAft>
                      </a:pPr>
                      <a:r>
                        <a:rPr lang="en-IN" sz="1200">
                          <a:effectLst/>
                          <a:latin typeface="Calibri"/>
                        </a:rPr>
                        <a:t>Validation </a:t>
                      </a:r>
                    </a:p>
                  </a:txBody>
                  <a:tcPr marL="0" marR="0" marT="0" marB="0"/>
                </a:tc>
                <a:tc>
                  <a:txBody>
                    <a:bodyPr/>
                    <a:lstStyle/>
                    <a:p>
                      <a:pPr marL="0" marR="0" fontAlgn="base">
                        <a:spcBef>
                          <a:spcPts val="0"/>
                        </a:spcBef>
                        <a:spcAft>
                          <a:spcPts val="0"/>
                        </a:spcAft>
                      </a:pPr>
                      <a:r>
                        <a:rPr lang="en-IN" sz="1200">
                          <a:effectLst/>
                          <a:latin typeface="Calibri"/>
                        </a:rPr>
                        <a:t>0.77 </a:t>
                      </a:r>
                    </a:p>
                  </a:txBody>
                  <a:tcPr marL="0" marR="0" marT="0" marB="0"/>
                </a:tc>
                <a:tc>
                  <a:txBody>
                    <a:bodyPr/>
                    <a:lstStyle/>
                    <a:p>
                      <a:pPr marL="0" marR="0" fontAlgn="base">
                        <a:spcBef>
                          <a:spcPts val="0"/>
                        </a:spcBef>
                        <a:spcAft>
                          <a:spcPts val="0"/>
                        </a:spcAft>
                      </a:pPr>
                      <a:r>
                        <a:rPr lang="en-IN" sz="1200">
                          <a:effectLst/>
                          <a:latin typeface="Calibri"/>
                        </a:rPr>
                        <a:t>0.765 </a:t>
                      </a:r>
                    </a:p>
                  </a:txBody>
                  <a:tcPr marL="0" marR="0" marT="0" marB="0"/>
                </a:tc>
                <a:tc>
                  <a:txBody>
                    <a:bodyPr/>
                    <a:lstStyle/>
                    <a:p>
                      <a:pPr marL="0" marR="0" fontAlgn="base">
                        <a:spcBef>
                          <a:spcPts val="0"/>
                        </a:spcBef>
                        <a:spcAft>
                          <a:spcPts val="0"/>
                        </a:spcAft>
                      </a:pPr>
                      <a:r>
                        <a:rPr lang="en-IN" sz="1200">
                          <a:effectLst/>
                          <a:latin typeface="Calibri"/>
                        </a:rPr>
                        <a:t>0.776 </a:t>
                      </a:r>
                    </a:p>
                  </a:txBody>
                  <a:tcPr marL="0" marR="0" marT="0" marB="0"/>
                </a:tc>
                <a:tc>
                  <a:txBody>
                    <a:bodyPr/>
                    <a:lstStyle/>
                    <a:p>
                      <a:pPr marL="0" marR="0" fontAlgn="base">
                        <a:spcBef>
                          <a:spcPts val="0"/>
                        </a:spcBef>
                        <a:spcAft>
                          <a:spcPts val="0"/>
                        </a:spcAft>
                      </a:pPr>
                      <a:r>
                        <a:rPr lang="en-IN" sz="1200">
                          <a:effectLst/>
                          <a:latin typeface="Calibri"/>
                        </a:rPr>
                        <a:t>0.758 </a:t>
                      </a:r>
                    </a:p>
                  </a:txBody>
                  <a:tcPr marL="0" marR="0" marT="0" marB="0"/>
                </a:tc>
                <a:extLst>
                  <a:ext uri="{0D108BD9-81ED-4DB2-BD59-A6C34878D82A}">
                    <a16:rowId xmlns:a16="http://schemas.microsoft.com/office/drawing/2014/main" val="238505992"/>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Train </a:t>
                      </a:r>
                    </a:p>
                  </a:txBody>
                  <a:tcPr marL="0" marR="0" marT="0" marB="0"/>
                </a:tc>
                <a:tc>
                  <a:txBody>
                    <a:bodyPr/>
                    <a:lstStyle/>
                    <a:p>
                      <a:pPr marL="0" marR="0" fontAlgn="base">
                        <a:spcBef>
                          <a:spcPts val="0"/>
                        </a:spcBef>
                        <a:spcAft>
                          <a:spcPts val="0"/>
                        </a:spcAft>
                      </a:pPr>
                      <a:r>
                        <a:rPr lang="en-IN" sz="1200">
                          <a:effectLst/>
                          <a:latin typeface="Calibri"/>
                        </a:rPr>
                        <a:t>0.80 </a:t>
                      </a:r>
                    </a:p>
                  </a:txBody>
                  <a:tcPr marL="0" marR="0" marT="0" marB="0"/>
                </a:tc>
                <a:tc>
                  <a:txBody>
                    <a:bodyPr/>
                    <a:lstStyle/>
                    <a:p>
                      <a:pPr marL="0" marR="0" fontAlgn="base">
                        <a:spcBef>
                          <a:spcPts val="0"/>
                        </a:spcBef>
                        <a:spcAft>
                          <a:spcPts val="0"/>
                        </a:spcAft>
                      </a:pPr>
                      <a:r>
                        <a:rPr lang="en-IN" sz="1200">
                          <a:effectLst/>
                          <a:latin typeface="Calibri"/>
                        </a:rPr>
                        <a:t>0.797 </a:t>
                      </a:r>
                    </a:p>
                  </a:txBody>
                  <a:tcPr marL="0" marR="0" marT="0" marB="0"/>
                </a:tc>
                <a:tc>
                  <a:txBody>
                    <a:bodyPr/>
                    <a:lstStyle/>
                    <a:p>
                      <a:pPr marL="0" marR="0" fontAlgn="base">
                        <a:spcBef>
                          <a:spcPts val="0"/>
                        </a:spcBef>
                        <a:spcAft>
                          <a:spcPts val="0"/>
                        </a:spcAft>
                      </a:pPr>
                      <a:r>
                        <a:rPr lang="en-IN" sz="1200">
                          <a:effectLst/>
                          <a:latin typeface="Calibri"/>
                        </a:rPr>
                        <a:t>0.805 </a:t>
                      </a:r>
                    </a:p>
                  </a:txBody>
                  <a:tcPr marL="0" marR="0" marT="0" marB="0"/>
                </a:tc>
                <a:tc>
                  <a:txBody>
                    <a:bodyPr/>
                    <a:lstStyle/>
                    <a:p>
                      <a:pPr marL="0" marR="0" fontAlgn="base">
                        <a:spcBef>
                          <a:spcPts val="0"/>
                        </a:spcBef>
                        <a:spcAft>
                          <a:spcPts val="0"/>
                        </a:spcAft>
                      </a:pPr>
                      <a:r>
                        <a:rPr lang="en-IN" sz="1200">
                          <a:effectLst/>
                          <a:latin typeface="Calibri"/>
                        </a:rPr>
                        <a:t>0.805 </a:t>
                      </a:r>
                    </a:p>
                  </a:txBody>
                  <a:tcPr marL="0" marR="0" marT="0" marB="0"/>
                </a:tc>
                <a:extLst>
                  <a:ext uri="{0D108BD9-81ED-4DB2-BD59-A6C34878D82A}">
                    <a16:rowId xmlns:a16="http://schemas.microsoft.com/office/drawing/2014/main" val="3427429535"/>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Test </a:t>
                      </a:r>
                    </a:p>
                  </a:txBody>
                  <a:tcPr marL="0" marR="0" marT="0" marB="0"/>
                </a:tc>
                <a:tc>
                  <a:txBody>
                    <a:bodyPr/>
                    <a:lstStyle/>
                    <a:p>
                      <a:pPr marL="0" marR="0" fontAlgn="base">
                        <a:spcBef>
                          <a:spcPts val="0"/>
                        </a:spcBef>
                        <a:spcAft>
                          <a:spcPts val="0"/>
                        </a:spcAft>
                      </a:pPr>
                      <a:r>
                        <a:rPr lang="en-IN" sz="1200">
                          <a:effectLst/>
                          <a:latin typeface="Calibri"/>
                        </a:rPr>
                        <a:t>0.76 </a:t>
                      </a:r>
                    </a:p>
                  </a:txBody>
                  <a:tcPr marL="0" marR="0" marT="0" marB="0"/>
                </a:tc>
                <a:tc>
                  <a:txBody>
                    <a:bodyPr/>
                    <a:lstStyle/>
                    <a:p>
                      <a:pPr marL="0" marR="0" fontAlgn="base">
                        <a:spcBef>
                          <a:spcPts val="0"/>
                        </a:spcBef>
                        <a:spcAft>
                          <a:spcPts val="0"/>
                        </a:spcAft>
                      </a:pPr>
                      <a:r>
                        <a:rPr lang="en-IN" sz="1200">
                          <a:effectLst/>
                          <a:latin typeface="Calibri"/>
                        </a:rPr>
                        <a:t>0.765 </a:t>
                      </a:r>
                    </a:p>
                  </a:txBody>
                  <a:tcPr marL="0" marR="0" marT="0" marB="0"/>
                </a:tc>
                <a:tc>
                  <a:txBody>
                    <a:bodyPr/>
                    <a:lstStyle/>
                    <a:p>
                      <a:pPr marL="0" marR="0" fontAlgn="base">
                        <a:spcBef>
                          <a:spcPts val="0"/>
                        </a:spcBef>
                        <a:spcAft>
                          <a:spcPts val="0"/>
                        </a:spcAft>
                      </a:pPr>
                      <a:r>
                        <a:rPr lang="en-IN" sz="1200">
                          <a:effectLst/>
                          <a:latin typeface="Calibri"/>
                        </a:rPr>
                        <a:t>0.776 </a:t>
                      </a:r>
                    </a:p>
                  </a:txBody>
                  <a:tcPr marL="0" marR="0" marT="0" marB="0"/>
                </a:tc>
                <a:tc>
                  <a:txBody>
                    <a:bodyPr/>
                    <a:lstStyle/>
                    <a:p>
                      <a:pPr marL="0" marR="0" fontAlgn="base">
                        <a:spcBef>
                          <a:spcPts val="0"/>
                        </a:spcBef>
                        <a:spcAft>
                          <a:spcPts val="0"/>
                        </a:spcAft>
                      </a:pPr>
                      <a:r>
                        <a:rPr lang="en-IN" sz="1200">
                          <a:effectLst/>
                          <a:latin typeface="Calibri"/>
                        </a:rPr>
                        <a:t>0.767 </a:t>
                      </a:r>
                    </a:p>
                  </a:txBody>
                  <a:tcPr marL="0" marR="0" marT="0" marB="0"/>
                </a:tc>
                <a:extLst>
                  <a:ext uri="{0D108BD9-81ED-4DB2-BD59-A6C34878D82A}">
                    <a16:rowId xmlns:a16="http://schemas.microsoft.com/office/drawing/2014/main" val="3241123732"/>
                  </a:ext>
                </a:extLst>
              </a:tr>
              <a:tr h="227756">
                <a:tc>
                  <a:txBody>
                    <a:bodyPr/>
                    <a:lstStyle/>
                    <a:p>
                      <a:pPr marL="0" marR="0" fontAlgn="base">
                        <a:spcBef>
                          <a:spcPts val="0"/>
                        </a:spcBef>
                        <a:spcAft>
                          <a:spcPts val="0"/>
                        </a:spcAft>
                      </a:pPr>
                      <a:r>
                        <a:rPr lang="en-IN" sz="1200">
                          <a:effectLst/>
                          <a:latin typeface="Calibri"/>
                        </a:rPr>
                        <a:t>Inception </a:t>
                      </a:r>
                    </a:p>
                  </a:txBody>
                  <a:tcPr marL="0" marR="0" marT="0" marB="0"/>
                </a:tc>
                <a:tc>
                  <a:txBody>
                    <a:bodyPr/>
                    <a:lstStyle/>
                    <a:p>
                      <a:pPr marL="0" marR="0" fontAlgn="base">
                        <a:spcBef>
                          <a:spcPts val="0"/>
                        </a:spcBef>
                        <a:spcAft>
                          <a:spcPts val="0"/>
                        </a:spcAft>
                      </a:pPr>
                      <a:r>
                        <a:rPr lang="en-IN" sz="1200">
                          <a:effectLst/>
                          <a:latin typeface="Calibri"/>
                        </a:rPr>
                        <a:t>Validation </a:t>
                      </a:r>
                    </a:p>
                  </a:txBody>
                  <a:tcPr marL="0" marR="0" marT="0" marB="0"/>
                </a:tc>
                <a:tc>
                  <a:txBody>
                    <a:bodyPr/>
                    <a:lstStyle/>
                    <a:p>
                      <a:pPr marL="0" marR="0" fontAlgn="base">
                        <a:spcBef>
                          <a:spcPts val="0"/>
                        </a:spcBef>
                        <a:spcAft>
                          <a:spcPts val="0"/>
                        </a:spcAft>
                      </a:pPr>
                      <a:r>
                        <a:rPr lang="en-IN" sz="1200">
                          <a:effectLst/>
                          <a:latin typeface="Calibri"/>
                        </a:rPr>
                        <a:t>0.73 </a:t>
                      </a:r>
                    </a:p>
                  </a:txBody>
                  <a:tcPr marL="0" marR="0" marT="0" marB="0"/>
                </a:tc>
                <a:tc>
                  <a:txBody>
                    <a:bodyPr/>
                    <a:lstStyle/>
                    <a:p>
                      <a:pPr marL="0" marR="0" fontAlgn="base">
                        <a:spcBef>
                          <a:spcPts val="0"/>
                        </a:spcBef>
                        <a:spcAft>
                          <a:spcPts val="0"/>
                        </a:spcAft>
                      </a:pPr>
                      <a:r>
                        <a:rPr lang="en-IN" sz="1200">
                          <a:effectLst/>
                          <a:latin typeface="Calibri"/>
                        </a:rPr>
                        <a:t>0.724 </a:t>
                      </a:r>
                    </a:p>
                  </a:txBody>
                  <a:tcPr marL="0" marR="0" marT="0" marB="0"/>
                </a:tc>
                <a:tc>
                  <a:txBody>
                    <a:bodyPr/>
                    <a:lstStyle/>
                    <a:p>
                      <a:pPr marL="0" marR="0" fontAlgn="base">
                        <a:spcBef>
                          <a:spcPts val="0"/>
                        </a:spcBef>
                        <a:spcAft>
                          <a:spcPts val="0"/>
                        </a:spcAft>
                      </a:pPr>
                      <a:r>
                        <a:rPr lang="en-IN" sz="1200">
                          <a:effectLst/>
                          <a:latin typeface="Calibri"/>
                        </a:rPr>
                        <a:t>0.794 </a:t>
                      </a:r>
                    </a:p>
                  </a:txBody>
                  <a:tcPr marL="0" marR="0" marT="0" marB="0"/>
                </a:tc>
                <a:tc>
                  <a:txBody>
                    <a:bodyPr/>
                    <a:lstStyle/>
                    <a:p>
                      <a:pPr marL="0" marR="0" fontAlgn="base">
                        <a:spcBef>
                          <a:spcPts val="0"/>
                        </a:spcBef>
                        <a:spcAft>
                          <a:spcPts val="0"/>
                        </a:spcAft>
                      </a:pPr>
                      <a:r>
                        <a:rPr lang="en-IN" sz="1200">
                          <a:effectLst/>
                          <a:latin typeface="Calibri"/>
                        </a:rPr>
                        <a:t>0.795 </a:t>
                      </a:r>
                    </a:p>
                  </a:txBody>
                  <a:tcPr marL="0" marR="0" marT="0" marB="0"/>
                </a:tc>
                <a:extLst>
                  <a:ext uri="{0D108BD9-81ED-4DB2-BD59-A6C34878D82A}">
                    <a16:rowId xmlns:a16="http://schemas.microsoft.com/office/drawing/2014/main" val="1183474969"/>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Train </a:t>
                      </a:r>
                    </a:p>
                  </a:txBody>
                  <a:tcPr marL="0" marR="0" marT="0" marB="0"/>
                </a:tc>
                <a:tc>
                  <a:txBody>
                    <a:bodyPr/>
                    <a:lstStyle/>
                    <a:p>
                      <a:pPr marL="0" marR="0" fontAlgn="base">
                        <a:spcBef>
                          <a:spcPts val="0"/>
                        </a:spcBef>
                        <a:spcAft>
                          <a:spcPts val="0"/>
                        </a:spcAft>
                      </a:pPr>
                      <a:r>
                        <a:rPr lang="en-IN" sz="1200">
                          <a:effectLst/>
                          <a:latin typeface="Calibri"/>
                        </a:rPr>
                        <a:t>0.79 </a:t>
                      </a:r>
                    </a:p>
                  </a:txBody>
                  <a:tcPr marL="0" marR="0" marT="0" marB="0"/>
                </a:tc>
                <a:tc>
                  <a:txBody>
                    <a:bodyPr/>
                    <a:lstStyle/>
                    <a:p>
                      <a:pPr marL="0" marR="0" fontAlgn="base">
                        <a:spcBef>
                          <a:spcPts val="0"/>
                        </a:spcBef>
                        <a:spcAft>
                          <a:spcPts val="0"/>
                        </a:spcAft>
                      </a:pPr>
                      <a:r>
                        <a:rPr lang="en-IN" sz="1200">
                          <a:effectLst/>
                          <a:latin typeface="Calibri"/>
                        </a:rPr>
                        <a:t>0.793 </a:t>
                      </a:r>
                    </a:p>
                  </a:txBody>
                  <a:tcPr marL="0" marR="0" marT="0" marB="0"/>
                </a:tc>
                <a:tc>
                  <a:txBody>
                    <a:bodyPr/>
                    <a:lstStyle/>
                    <a:p>
                      <a:pPr marL="0" marR="0" fontAlgn="base">
                        <a:spcBef>
                          <a:spcPts val="0"/>
                        </a:spcBef>
                        <a:spcAft>
                          <a:spcPts val="0"/>
                        </a:spcAft>
                      </a:pPr>
                      <a:r>
                        <a:rPr lang="en-IN" sz="1200">
                          <a:effectLst/>
                          <a:latin typeface="Calibri"/>
                        </a:rPr>
                        <a:t>0.794 </a:t>
                      </a:r>
                    </a:p>
                  </a:txBody>
                  <a:tcPr marL="0" marR="0" marT="0" marB="0"/>
                </a:tc>
                <a:tc>
                  <a:txBody>
                    <a:bodyPr/>
                    <a:lstStyle/>
                    <a:p>
                      <a:pPr marL="0" marR="0" fontAlgn="base">
                        <a:spcBef>
                          <a:spcPts val="0"/>
                        </a:spcBef>
                        <a:spcAft>
                          <a:spcPts val="0"/>
                        </a:spcAft>
                      </a:pPr>
                      <a:r>
                        <a:rPr lang="en-IN" sz="1200">
                          <a:effectLst/>
                          <a:latin typeface="Calibri"/>
                        </a:rPr>
                        <a:t>0.795 </a:t>
                      </a:r>
                    </a:p>
                  </a:txBody>
                  <a:tcPr marL="0" marR="0" marT="0" marB="0"/>
                </a:tc>
                <a:extLst>
                  <a:ext uri="{0D108BD9-81ED-4DB2-BD59-A6C34878D82A}">
                    <a16:rowId xmlns:a16="http://schemas.microsoft.com/office/drawing/2014/main" val="3255904765"/>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Test </a:t>
                      </a:r>
                    </a:p>
                  </a:txBody>
                  <a:tcPr marL="0" marR="0" marT="0" marB="0"/>
                </a:tc>
                <a:tc>
                  <a:txBody>
                    <a:bodyPr/>
                    <a:lstStyle/>
                    <a:p>
                      <a:pPr marL="0" marR="0" fontAlgn="base">
                        <a:spcBef>
                          <a:spcPts val="0"/>
                        </a:spcBef>
                        <a:spcAft>
                          <a:spcPts val="0"/>
                        </a:spcAft>
                      </a:pPr>
                      <a:r>
                        <a:rPr lang="en-IN" sz="1200">
                          <a:effectLst/>
                          <a:latin typeface="Calibri"/>
                        </a:rPr>
                        <a:t>0.70 </a:t>
                      </a:r>
                    </a:p>
                  </a:txBody>
                  <a:tcPr marL="0" marR="0" marT="0" marB="0"/>
                </a:tc>
                <a:tc>
                  <a:txBody>
                    <a:bodyPr/>
                    <a:lstStyle/>
                    <a:p>
                      <a:pPr marL="0" marR="0" fontAlgn="base">
                        <a:spcBef>
                          <a:spcPts val="0"/>
                        </a:spcBef>
                        <a:spcAft>
                          <a:spcPts val="0"/>
                        </a:spcAft>
                      </a:pPr>
                      <a:r>
                        <a:rPr lang="en-IN" sz="1200">
                          <a:effectLst/>
                          <a:latin typeface="Calibri"/>
                        </a:rPr>
                        <a:t>0.698 </a:t>
                      </a:r>
                    </a:p>
                  </a:txBody>
                  <a:tcPr marL="0" marR="0" marT="0" marB="0"/>
                </a:tc>
                <a:tc>
                  <a:txBody>
                    <a:bodyPr/>
                    <a:lstStyle/>
                    <a:p>
                      <a:pPr marL="0" marR="0" fontAlgn="base">
                        <a:spcBef>
                          <a:spcPts val="0"/>
                        </a:spcBef>
                        <a:spcAft>
                          <a:spcPts val="0"/>
                        </a:spcAft>
                      </a:pPr>
                      <a:r>
                        <a:rPr lang="en-IN" sz="1200">
                          <a:effectLst/>
                          <a:latin typeface="Calibri"/>
                        </a:rPr>
                        <a:t>0.704 </a:t>
                      </a:r>
                    </a:p>
                  </a:txBody>
                  <a:tcPr marL="0" marR="0" marT="0" marB="0"/>
                </a:tc>
                <a:tc>
                  <a:txBody>
                    <a:bodyPr/>
                    <a:lstStyle/>
                    <a:p>
                      <a:pPr marL="0" marR="0" fontAlgn="base">
                        <a:spcBef>
                          <a:spcPts val="0"/>
                        </a:spcBef>
                        <a:spcAft>
                          <a:spcPts val="0"/>
                        </a:spcAft>
                      </a:pPr>
                      <a:r>
                        <a:rPr lang="en-IN" sz="1200">
                          <a:effectLst/>
                          <a:latin typeface="Calibri"/>
                        </a:rPr>
                        <a:t>0.703 </a:t>
                      </a:r>
                    </a:p>
                  </a:txBody>
                  <a:tcPr marL="0" marR="0" marT="0" marB="0"/>
                </a:tc>
                <a:extLst>
                  <a:ext uri="{0D108BD9-81ED-4DB2-BD59-A6C34878D82A}">
                    <a16:rowId xmlns:a16="http://schemas.microsoft.com/office/drawing/2014/main" val="2808487825"/>
                  </a:ext>
                </a:extLst>
              </a:tr>
              <a:tr h="227756">
                <a:tc>
                  <a:txBody>
                    <a:bodyPr/>
                    <a:lstStyle/>
                    <a:p>
                      <a:pPr marL="0" marR="0" fontAlgn="base">
                        <a:spcBef>
                          <a:spcPts val="0"/>
                        </a:spcBef>
                        <a:spcAft>
                          <a:spcPts val="0"/>
                        </a:spcAft>
                      </a:pPr>
                      <a:r>
                        <a:rPr lang="en-IN" sz="1200">
                          <a:effectLst/>
                          <a:latin typeface="Calibri"/>
                        </a:rPr>
                        <a:t>ResNet50 </a:t>
                      </a:r>
                    </a:p>
                  </a:txBody>
                  <a:tcPr marL="0" marR="0" marT="0" marB="0"/>
                </a:tc>
                <a:tc>
                  <a:txBody>
                    <a:bodyPr/>
                    <a:lstStyle/>
                    <a:p>
                      <a:pPr marL="0" marR="0" fontAlgn="base">
                        <a:spcBef>
                          <a:spcPts val="0"/>
                        </a:spcBef>
                        <a:spcAft>
                          <a:spcPts val="0"/>
                        </a:spcAft>
                      </a:pPr>
                      <a:r>
                        <a:rPr lang="en-IN" sz="1200">
                          <a:effectLst/>
                          <a:latin typeface="Calibri"/>
                        </a:rPr>
                        <a:t>Validation </a:t>
                      </a:r>
                    </a:p>
                  </a:txBody>
                  <a:tcPr marL="0" marR="0" marT="0" marB="0"/>
                </a:tc>
                <a:tc>
                  <a:txBody>
                    <a:bodyPr/>
                    <a:lstStyle/>
                    <a:p>
                      <a:pPr marL="0" marR="0" fontAlgn="base">
                        <a:spcBef>
                          <a:spcPts val="0"/>
                        </a:spcBef>
                        <a:spcAft>
                          <a:spcPts val="0"/>
                        </a:spcAft>
                      </a:pPr>
                      <a:r>
                        <a:rPr lang="en-IN" sz="1200">
                          <a:effectLst/>
                          <a:latin typeface="Calibri"/>
                        </a:rPr>
                        <a:t>0.47 </a:t>
                      </a:r>
                    </a:p>
                  </a:txBody>
                  <a:tcPr marL="0" marR="0" marT="0" marB="0"/>
                </a:tc>
                <a:tc>
                  <a:txBody>
                    <a:bodyPr/>
                    <a:lstStyle/>
                    <a:p>
                      <a:pPr marL="0" marR="0" fontAlgn="base">
                        <a:spcBef>
                          <a:spcPts val="0"/>
                        </a:spcBef>
                        <a:spcAft>
                          <a:spcPts val="0"/>
                        </a:spcAft>
                      </a:pPr>
                      <a:r>
                        <a:rPr lang="en-IN" sz="1200">
                          <a:effectLst/>
                          <a:latin typeface="Calibri"/>
                        </a:rPr>
                        <a:t>0.457 </a:t>
                      </a:r>
                    </a:p>
                  </a:txBody>
                  <a:tcPr marL="0" marR="0" marT="0" marB="0"/>
                </a:tc>
                <a:tc>
                  <a:txBody>
                    <a:bodyPr/>
                    <a:lstStyle/>
                    <a:p>
                      <a:pPr marL="0" marR="0" fontAlgn="base">
                        <a:spcBef>
                          <a:spcPts val="0"/>
                        </a:spcBef>
                        <a:spcAft>
                          <a:spcPts val="0"/>
                        </a:spcAft>
                      </a:pPr>
                      <a:r>
                        <a:rPr lang="en-IN" sz="1200">
                          <a:effectLst/>
                          <a:latin typeface="Calibri"/>
                        </a:rPr>
                        <a:t>0.478 </a:t>
                      </a:r>
                    </a:p>
                  </a:txBody>
                  <a:tcPr marL="0" marR="0" marT="0" marB="0"/>
                </a:tc>
                <a:tc>
                  <a:txBody>
                    <a:bodyPr/>
                    <a:lstStyle/>
                    <a:p>
                      <a:pPr marL="0" marR="0" fontAlgn="base">
                        <a:spcBef>
                          <a:spcPts val="0"/>
                        </a:spcBef>
                        <a:spcAft>
                          <a:spcPts val="0"/>
                        </a:spcAft>
                      </a:pPr>
                      <a:r>
                        <a:rPr lang="en-IN" sz="1200">
                          <a:effectLst/>
                          <a:latin typeface="Calibri"/>
                        </a:rPr>
                        <a:t>0.487 </a:t>
                      </a:r>
                    </a:p>
                  </a:txBody>
                  <a:tcPr marL="0" marR="0" marT="0" marB="0"/>
                </a:tc>
                <a:extLst>
                  <a:ext uri="{0D108BD9-81ED-4DB2-BD59-A6C34878D82A}">
                    <a16:rowId xmlns:a16="http://schemas.microsoft.com/office/drawing/2014/main" val="3375685926"/>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Train </a:t>
                      </a:r>
                    </a:p>
                  </a:txBody>
                  <a:tcPr marL="0" marR="0" marT="0" marB="0"/>
                </a:tc>
                <a:tc>
                  <a:txBody>
                    <a:bodyPr/>
                    <a:lstStyle/>
                    <a:p>
                      <a:pPr marL="0" marR="0" fontAlgn="base">
                        <a:spcBef>
                          <a:spcPts val="0"/>
                        </a:spcBef>
                        <a:spcAft>
                          <a:spcPts val="0"/>
                        </a:spcAft>
                      </a:pPr>
                      <a:r>
                        <a:rPr lang="en-IN" sz="1200">
                          <a:effectLst/>
                          <a:latin typeface="Calibri"/>
                        </a:rPr>
                        <a:t>0.55 </a:t>
                      </a:r>
                    </a:p>
                  </a:txBody>
                  <a:tcPr marL="0" marR="0" marT="0" marB="0"/>
                </a:tc>
                <a:tc>
                  <a:txBody>
                    <a:bodyPr/>
                    <a:lstStyle/>
                    <a:p>
                      <a:pPr marL="0" marR="0" fontAlgn="base">
                        <a:spcBef>
                          <a:spcPts val="0"/>
                        </a:spcBef>
                        <a:spcAft>
                          <a:spcPts val="0"/>
                        </a:spcAft>
                      </a:pPr>
                      <a:r>
                        <a:rPr lang="en-IN" sz="1200">
                          <a:effectLst/>
                          <a:latin typeface="Calibri"/>
                        </a:rPr>
                        <a:t>0.526 </a:t>
                      </a:r>
                    </a:p>
                  </a:txBody>
                  <a:tcPr marL="0" marR="0" marT="0" marB="0"/>
                </a:tc>
                <a:tc>
                  <a:txBody>
                    <a:bodyPr/>
                    <a:lstStyle/>
                    <a:p>
                      <a:pPr marL="0" marR="0" fontAlgn="base">
                        <a:spcBef>
                          <a:spcPts val="0"/>
                        </a:spcBef>
                        <a:spcAft>
                          <a:spcPts val="0"/>
                        </a:spcAft>
                      </a:pPr>
                      <a:r>
                        <a:rPr lang="en-IN" sz="1200">
                          <a:effectLst/>
                          <a:latin typeface="Calibri"/>
                        </a:rPr>
                        <a:t>0.550 </a:t>
                      </a:r>
                    </a:p>
                  </a:txBody>
                  <a:tcPr marL="0" marR="0" marT="0" marB="0"/>
                </a:tc>
                <a:tc>
                  <a:txBody>
                    <a:bodyPr/>
                    <a:lstStyle/>
                    <a:p>
                      <a:pPr marL="0" marR="0" fontAlgn="base">
                        <a:spcBef>
                          <a:spcPts val="0"/>
                        </a:spcBef>
                        <a:spcAft>
                          <a:spcPts val="0"/>
                        </a:spcAft>
                      </a:pPr>
                      <a:r>
                        <a:rPr lang="en-IN" sz="1200">
                          <a:effectLst/>
                          <a:latin typeface="Calibri"/>
                        </a:rPr>
                        <a:t>0.529 </a:t>
                      </a:r>
                    </a:p>
                  </a:txBody>
                  <a:tcPr marL="0" marR="0" marT="0" marB="0"/>
                </a:tc>
                <a:extLst>
                  <a:ext uri="{0D108BD9-81ED-4DB2-BD59-A6C34878D82A}">
                    <a16:rowId xmlns:a16="http://schemas.microsoft.com/office/drawing/2014/main" val="3461570556"/>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Test </a:t>
                      </a:r>
                    </a:p>
                  </a:txBody>
                  <a:tcPr marL="0" marR="0" marT="0" marB="0"/>
                </a:tc>
                <a:tc>
                  <a:txBody>
                    <a:bodyPr/>
                    <a:lstStyle/>
                    <a:p>
                      <a:pPr marL="0" marR="0" fontAlgn="base">
                        <a:spcBef>
                          <a:spcPts val="0"/>
                        </a:spcBef>
                        <a:spcAft>
                          <a:spcPts val="0"/>
                        </a:spcAft>
                      </a:pPr>
                      <a:r>
                        <a:rPr lang="en-IN" sz="1200">
                          <a:effectLst/>
                          <a:latin typeface="Calibri"/>
                        </a:rPr>
                        <a:t>0.45 </a:t>
                      </a:r>
                    </a:p>
                  </a:txBody>
                  <a:tcPr marL="0" marR="0" marT="0" marB="0"/>
                </a:tc>
                <a:tc>
                  <a:txBody>
                    <a:bodyPr/>
                    <a:lstStyle/>
                    <a:p>
                      <a:pPr marL="0" marR="0" fontAlgn="base">
                        <a:spcBef>
                          <a:spcPts val="0"/>
                        </a:spcBef>
                        <a:spcAft>
                          <a:spcPts val="0"/>
                        </a:spcAft>
                      </a:pPr>
                      <a:r>
                        <a:rPr lang="en-IN" sz="1200">
                          <a:effectLst/>
                          <a:latin typeface="Calibri"/>
                        </a:rPr>
                        <a:t>0.425 </a:t>
                      </a:r>
                    </a:p>
                  </a:txBody>
                  <a:tcPr marL="0" marR="0" marT="0" marB="0"/>
                </a:tc>
                <a:tc>
                  <a:txBody>
                    <a:bodyPr/>
                    <a:lstStyle/>
                    <a:p>
                      <a:pPr marL="0" marR="0" fontAlgn="base">
                        <a:spcBef>
                          <a:spcPts val="0"/>
                        </a:spcBef>
                        <a:spcAft>
                          <a:spcPts val="0"/>
                        </a:spcAft>
                      </a:pPr>
                      <a:r>
                        <a:rPr lang="en-IN" sz="1200">
                          <a:effectLst/>
                          <a:latin typeface="Calibri"/>
                        </a:rPr>
                        <a:t>0.454 </a:t>
                      </a:r>
                    </a:p>
                  </a:txBody>
                  <a:tcPr marL="0" marR="0" marT="0" marB="0"/>
                </a:tc>
                <a:tc>
                  <a:txBody>
                    <a:bodyPr/>
                    <a:lstStyle/>
                    <a:p>
                      <a:pPr marL="0" marR="0" fontAlgn="base">
                        <a:spcBef>
                          <a:spcPts val="0"/>
                        </a:spcBef>
                        <a:spcAft>
                          <a:spcPts val="0"/>
                        </a:spcAft>
                      </a:pPr>
                      <a:r>
                        <a:rPr lang="en-IN" sz="1200">
                          <a:effectLst/>
                          <a:latin typeface="Calibri"/>
                        </a:rPr>
                        <a:t>0.452 </a:t>
                      </a:r>
                    </a:p>
                  </a:txBody>
                  <a:tcPr marL="0" marR="0" marT="0" marB="0"/>
                </a:tc>
                <a:extLst>
                  <a:ext uri="{0D108BD9-81ED-4DB2-BD59-A6C34878D82A}">
                    <a16:rowId xmlns:a16="http://schemas.microsoft.com/office/drawing/2014/main" val="3428627621"/>
                  </a:ext>
                </a:extLst>
              </a:tr>
              <a:tr h="227756">
                <a:tc>
                  <a:txBody>
                    <a:bodyPr/>
                    <a:lstStyle/>
                    <a:p>
                      <a:pPr marL="0" marR="0" fontAlgn="base">
                        <a:spcBef>
                          <a:spcPts val="0"/>
                        </a:spcBef>
                        <a:spcAft>
                          <a:spcPts val="0"/>
                        </a:spcAft>
                      </a:pPr>
                      <a:r>
                        <a:rPr lang="en-IN" sz="1200" err="1">
                          <a:effectLst/>
                          <a:latin typeface="Calibri"/>
                        </a:rPr>
                        <a:t>Xception</a:t>
                      </a:r>
                      <a:r>
                        <a:rPr lang="en-IN" sz="1200">
                          <a:effectLst/>
                          <a:latin typeface="Calibri"/>
                        </a:rPr>
                        <a:t> </a:t>
                      </a:r>
                    </a:p>
                  </a:txBody>
                  <a:tcPr marL="0" marR="0" marT="0" marB="0"/>
                </a:tc>
                <a:tc>
                  <a:txBody>
                    <a:bodyPr/>
                    <a:lstStyle/>
                    <a:p>
                      <a:pPr marL="0" marR="0" fontAlgn="base">
                        <a:spcBef>
                          <a:spcPts val="0"/>
                        </a:spcBef>
                        <a:spcAft>
                          <a:spcPts val="0"/>
                        </a:spcAft>
                      </a:pPr>
                      <a:r>
                        <a:rPr lang="en-IN" sz="1200">
                          <a:effectLst/>
                          <a:latin typeface="Calibri"/>
                        </a:rPr>
                        <a:t>Validation </a:t>
                      </a:r>
                    </a:p>
                  </a:txBody>
                  <a:tcPr marL="0" marR="0" marT="0" marB="0"/>
                </a:tc>
                <a:tc>
                  <a:txBody>
                    <a:bodyPr/>
                    <a:lstStyle/>
                    <a:p>
                      <a:pPr marL="0" marR="0" fontAlgn="base">
                        <a:spcBef>
                          <a:spcPts val="0"/>
                        </a:spcBef>
                        <a:spcAft>
                          <a:spcPts val="0"/>
                        </a:spcAft>
                      </a:pPr>
                      <a:r>
                        <a:rPr lang="en-IN" sz="1200">
                          <a:effectLst/>
                          <a:latin typeface="Calibri"/>
                        </a:rPr>
                        <a:t>0.74 </a:t>
                      </a:r>
                    </a:p>
                  </a:txBody>
                  <a:tcPr marL="0" marR="0" marT="0" marB="0"/>
                </a:tc>
                <a:tc>
                  <a:txBody>
                    <a:bodyPr/>
                    <a:lstStyle/>
                    <a:p>
                      <a:pPr marL="0" marR="0" fontAlgn="base">
                        <a:spcBef>
                          <a:spcPts val="0"/>
                        </a:spcBef>
                        <a:spcAft>
                          <a:spcPts val="0"/>
                        </a:spcAft>
                      </a:pPr>
                      <a:r>
                        <a:rPr lang="en-IN" sz="1200">
                          <a:effectLst/>
                          <a:latin typeface="Calibri"/>
                        </a:rPr>
                        <a:t>0.730 </a:t>
                      </a:r>
                    </a:p>
                  </a:txBody>
                  <a:tcPr marL="0" marR="0" marT="0" marB="0"/>
                </a:tc>
                <a:tc>
                  <a:txBody>
                    <a:bodyPr/>
                    <a:lstStyle/>
                    <a:p>
                      <a:pPr marL="0" marR="0" fontAlgn="base">
                        <a:spcBef>
                          <a:spcPts val="0"/>
                        </a:spcBef>
                        <a:spcAft>
                          <a:spcPts val="0"/>
                        </a:spcAft>
                      </a:pPr>
                      <a:r>
                        <a:rPr lang="en-IN" sz="1200">
                          <a:effectLst/>
                          <a:latin typeface="Calibri"/>
                        </a:rPr>
                        <a:t>0.740 </a:t>
                      </a:r>
                    </a:p>
                  </a:txBody>
                  <a:tcPr marL="0" marR="0" marT="0" marB="0"/>
                </a:tc>
                <a:tc>
                  <a:txBody>
                    <a:bodyPr/>
                    <a:lstStyle/>
                    <a:p>
                      <a:pPr marL="0" marR="0" fontAlgn="base">
                        <a:spcBef>
                          <a:spcPts val="0"/>
                        </a:spcBef>
                        <a:spcAft>
                          <a:spcPts val="0"/>
                        </a:spcAft>
                      </a:pPr>
                      <a:r>
                        <a:rPr lang="en-IN" sz="1200">
                          <a:effectLst/>
                          <a:latin typeface="Calibri"/>
                        </a:rPr>
                        <a:t>0.727 </a:t>
                      </a:r>
                    </a:p>
                  </a:txBody>
                  <a:tcPr marL="0" marR="0" marT="0" marB="0"/>
                </a:tc>
                <a:extLst>
                  <a:ext uri="{0D108BD9-81ED-4DB2-BD59-A6C34878D82A}">
                    <a16:rowId xmlns:a16="http://schemas.microsoft.com/office/drawing/2014/main" val="1209083301"/>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Train </a:t>
                      </a:r>
                    </a:p>
                  </a:txBody>
                  <a:tcPr marL="0" marR="0" marT="0" marB="0"/>
                </a:tc>
                <a:tc>
                  <a:txBody>
                    <a:bodyPr/>
                    <a:lstStyle/>
                    <a:p>
                      <a:pPr marL="0" marR="0" fontAlgn="base">
                        <a:spcBef>
                          <a:spcPts val="0"/>
                        </a:spcBef>
                        <a:spcAft>
                          <a:spcPts val="0"/>
                        </a:spcAft>
                      </a:pPr>
                      <a:r>
                        <a:rPr lang="en-IN" sz="1200">
                          <a:effectLst/>
                          <a:latin typeface="Calibri"/>
                        </a:rPr>
                        <a:t>0.78 </a:t>
                      </a:r>
                    </a:p>
                  </a:txBody>
                  <a:tcPr marL="0" marR="0" marT="0" marB="0"/>
                </a:tc>
                <a:tc>
                  <a:txBody>
                    <a:bodyPr/>
                    <a:lstStyle/>
                    <a:p>
                      <a:pPr marL="0" marR="0" fontAlgn="base">
                        <a:spcBef>
                          <a:spcPts val="0"/>
                        </a:spcBef>
                        <a:spcAft>
                          <a:spcPts val="0"/>
                        </a:spcAft>
                      </a:pPr>
                      <a:r>
                        <a:rPr lang="en-IN" sz="1200">
                          <a:effectLst/>
                          <a:latin typeface="Calibri"/>
                        </a:rPr>
                        <a:t>0.772 </a:t>
                      </a:r>
                    </a:p>
                  </a:txBody>
                  <a:tcPr marL="0" marR="0" marT="0" marB="0"/>
                </a:tc>
                <a:tc>
                  <a:txBody>
                    <a:bodyPr/>
                    <a:lstStyle/>
                    <a:p>
                      <a:pPr marL="0" marR="0" fontAlgn="base">
                        <a:spcBef>
                          <a:spcPts val="0"/>
                        </a:spcBef>
                        <a:spcAft>
                          <a:spcPts val="0"/>
                        </a:spcAft>
                      </a:pPr>
                      <a:r>
                        <a:rPr lang="en-IN" sz="1200">
                          <a:effectLst/>
                          <a:latin typeface="Calibri"/>
                        </a:rPr>
                        <a:t>0.782 </a:t>
                      </a:r>
                    </a:p>
                  </a:txBody>
                  <a:tcPr marL="0" marR="0" marT="0" marB="0"/>
                </a:tc>
                <a:tc>
                  <a:txBody>
                    <a:bodyPr/>
                    <a:lstStyle/>
                    <a:p>
                      <a:pPr marL="0" marR="0" fontAlgn="base">
                        <a:spcBef>
                          <a:spcPts val="0"/>
                        </a:spcBef>
                        <a:spcAft>
                          <a:spcPts val="0"/>
                        </a:spcAft>
                      </a:pPr>
                      <a:r>
                        <a:rPr lang="en-IN" sz="1200">
                          <a:effectLst/>
                          <a:latin typeface="Calibri"/>
                        </a:rPr>
                        <a:t>0.790 </a:t>
                      </a:r>
                    </a:p>
                  </a:txBody>
                  <a:tcPr marL="0" marR="0" marT="0" marB="0"/>
                </a:tc>
                <a:extLst>
                  <a:ext uri="{0D108BD9-81ED-4DB2-BD59-A6C34878D82A}">
                    <a16:rowId xmlns:a16="http://schemas.microsoft.com/office/drawing/2014/main" val="1634667422"/>
                  </a:ext>
                </a:extLst>
              </a:tr>
              <a:tr h="227756">
                <a:tc>
                  <a:txBody>
                    <a:bodyPr/>
                    <a:lstStyle/>
                    <a:p>
                      <a:pPr marL="0" marR="0" fontAlgn="base">
                        <a:spcBef>
                          <a:spcPts val="0"/>
                        </a:spcBef>
                        <a:spcAft>
                          <a:spcPts val="0"/>
                        </a:spcAft>
                      </a:pPr>
                      <a:endParaRPr lang="en-US" sz="1200">
                        <a:effectLst/>
                        <a:latin typeface="Calibri"/>
                      </a:endParaRPr>
                    </a:p>
                  </a:txBody>
                  <a:tcPr marL="0" marR="0" marT="0" marB="0"/>
                </a:tc>
                <a:tc>
                  <a:txBody>
                    <a:bodyPr/>
                    <a:lstStyle/>
                    <a:p>
                      <a:pPr marL="0" marR="0" fontAlgn="base">
                        <a:spcBef>
                          <a:spcPts val="0"/>
                        </a:spcBef>
                        <a:spcAft>
                          <a:spcPts val="0"/>
                        </a:spcAft>
                      </a:pPr>
                      <a:r>
                        <a:rPr lang="en-IN" sz="1200">
                          <a:effectLst/>
                          <a:latin typeface="Calibri"/>
                        </a:rPr>
                        <a:t>Test </a:t>
                      </a:r>
                    </a:p>
                  </a:txBody>
                  <a:tcPr marL="0" marR="0" marT="0" marB="0"/>
                </a:tc>
                <a:tc>
                  <a:txBody>
                    <a:bodyPr/>
                    <a:lstStyle/>
                    <a:p>
                      <a:pPr marL="0" marR="0" fontAlgn="base">
                        <a:spcBef>
                          <a:spcPts val="0"/>
                        </a:spcBef>
                        <a:spcAft>
                          <a:spcPts val="0"/>
                        </a:spcAft>
                      </a:pPr>
                      <a:r>
                        <a:rPr lang="en-IN" sz="1200">
                          <a:effectLst/>
                          <a:latin typeface="Calibri"/>
                        </a:rPr>
                        <a:t>0.72 </a:t>
                      </a:r>
                    </a:p>
                  </a:txBody>
                  <a:tcPr marL="0" marR="0" marT="0" marB="0"/>
                </a:tc>
                <a:tc>
                  <a:txBody>
                    <a:bodyPr/>
                    <a:lstStyle/>
                    <a:p>
                      <a:pPr marL="0" marR="0" fontAlgn="base">
                        <a:spcBef>
                          <a:spcPts val="0"/>
                        </a:spcBef>
                        <a:spcAft>
                          <a:spcPts val="0"/>
                        </a:spcAft>
                      </a:pPr>
                      <a:r>
                        <a:rPr lang="en-IN" sz="1200">
                          <a:effectLst/>
                          <a:latin typeface="Calibri"/>
                        </a:rPr>
                        <a:t>0.707 </a:t>
                      </a:r>
                    </a:p>
                  </a:txBody>
                  <a:tcPr marL="0" marR="0" marT="0" marB="0"/>
                </a:tc>
                <a:tc>
                  <a:txBody>
                    <a:bodyPr/>
                    <a:lstStyle/>
                    <a:p>
                      <a:pPr marL="0" marR="0" fontAlgn="base">
                        <a:spcBef>
                          <a:spcPts val="0"/>
                        </a:spcBef>
                        <a:spcAft>
                          <a:spcPts val="0"/>
                        </a:spcAft>
                      </a:pPr>
                      <a:r>
                        <a:rPr lang="en-IN" sz="1200">
                          <a:effectLst/>
                          <a:latin typeface="Calibri"/>
                        </a:rPr>
                        <a:t>0.720 </a:t>
                      </a:r>
                    </a:p>
                  </a:txBody>
                  <a:tcPr marL="0" marR="0" marT="0" marB="0"/>
                </a:tc>
                <a:tc>
                  <a:txBody>
                    <a:bodyPr/>
                    <a:lstStyle/>
                    <a:p>
                      <a:pPr marL="0" marR="0" fontAlgn="base">
                        <a:spcBef>
                          <a:spcPts val="0"/>
                        </a:spcBef>
                        <a:spcAft>
                          <a:spcPts val="0"/>
                        </a:spcAft>
                      </a:pPr>
                      <a:r>
                        <a:rPr lang="en-IN" sz="1200">
                          <a:effectLst/>
                          <a:latin typeface="Calibri"/>
                        </a:rPr>
                        <a:t>0.726 </a:t>
                      </a:r>
                    </a:p>
                  </a:txBody>
                  <a:tcPr marL="0" marR="0" marT="0" marB="0"/>
                </a:tc>
                <a:extLst>
                  <a:ext uri="{0D108BD9-81ED-4DB2-BD59-A6C34878D82A}">
                    <a16:rowId xmlns:a16="http://schemas.microsoft.com/office/drawing/2014/main" val="3159784554"/>
                  </a:ext>
                </a:extLst>
              </a:tr>
            </a:tbl>
          </a:graphicData>
        </a:graphic>
      </p:graphicFrame>
    </p:spTree>
    <p:extLst>
      <p:ext uri="{BB962C8B-B14F-4D97-AF65-F5344CB8AC3E}">
        <p14:creationId xmlns:p14="http://schemas.microsoft.com/office/powerpoint/2010/main" val="233757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A392154-B393-6CD7-7D20-145D78A4F7A6}"/>
              </a:ext>
            </a:extLst>
          </p:cNvPr>
          <p:cNvSpPr>
            <a:spLocks noGrp="1"/>
          </p:cNvSpPr>
          <p:nvPr>
            <p:ph idx="13"/>
          </p:nvPr>
        </p:nvSpPr>
        <p:spPr/>
        <p:txBody>
          <a:bodyPr lIns="91440" tIns="45720" rIns="91440" bIns="45720" anchor="t"/>
          <a:lstStyle/>
          <a:p>
            <a:pPr marL="457200" indent="-457200">
              <a:buFont typeface="Arial" panose="020B0604020202020204" pitchFamily="34" charset="0"/>
              <a:buChar char="•"/>
            </a:pPr>
            <a:r>
              <a:rPr lang="en-US" sz="2400">
                <a:solidFill>
                  <a:schemeClr val="tx1"/>
                </a:solidFill>
              </a:rPr>
              <a:t>Most instances are correctly classified, and the errors are only caused by confusion between Ship and Sea, as well as between Coast and Coast &amp; Ship.</a:t>
            </a:r>
          </a:p>
          <a:p>
            <a:pPr marL="457200" indent="-457200">
              <a:buFont typeface="Arial" panose="020B0604020202020204" pitchFamily="34" charset="0"/>
              <a:buChar char="•"/>
            </a:pPr>
            <a:r>
              <a:rPr lang="en-US" sz="2400">
                <a:solidFill>
                  <a:schemeClr val="tx1"/>
                </a:solidFill>
              </a:rPr>
              <a:t>Ship and Sea samples are very similar since, in general, the size of the ships is very small, and it could cause a bad classification.</a:t>
            </a:r>
          </a:p>
          <a:p>
            <a:pPr marL="457200" indent="-457200">
              <a:buFont typeface="Arial" panose="020B0604020202020204" pitchFamily="34" charset="0"/>
              <a:buChar char="•"/>
            </a:pPr>
            <a:r>
              <a:rPr lang="en-US" sz="2400">
                <a:solidFill>
                  <a:schemeClr val="tx1"/>
                </a:solidFill>
              </a:rPr>
              <a:t>The same occurs with Coast and Coast &amp; Ship classes.</a:t>
            </a:r>
          </a:p>
          <a:p>
            <a:endParaRPr lang="en-IN"/>
          </a:p>
        </p:txBody>
      </p:sp>
      <p:sp>
        <p:nvSpPr>
          <p:cNvPr id="5" name="Title 4">
            <a:extLst>
              <a:ext uri="{FF2B5EF4-FFF2-40B4-BE49-F238E27FC236}">
                <a16:creationId xmlns:a16="http://schemas.microsoft.com/office/drawing/2014/main" id="{C0CB4DD3-9005-8602-9A6E-33A9DF3EE620}"/>
              </a:ext>
            </a:extLst>
          </p:cNvPr>
          <p:cNvSpPr>
            <a:spLocks noGrp="1"/>
          </p:cNvSpPr>
          <p:nvPr>
            <p:ph type="title"/>
          </p:nvPr>
        </p:nvSpPr>
        <p:spPr/>
        <p:txBody>
          <a:bodyPr/>
          <a:lstStyle/>
          <a:p>
            <a:pPr algn="ctr"/>
            <a:r>
              <a:rPr lang="en-IN"/>
              <a:t>Limitations</a:t>
            </a:r>
          </a:p>
        </p:txBody>
      </p:sp>
    </p:spTree>
    <p:extLst>
      <p:ext uri="{BB962C8B-B14F-4D97-AF65-F5344CB8AC3E}">
        <p14:creationId xmlns:p14="http://schemas.microsoft.com/office/powerpoint/2010/main" val="1415172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C3A03E3-0BCB-9F4B-94E4-32826A5EB12B}"/>
              </a:ext>
            </a:extLst>
          </p:cNvPr>
          <p:cNvSpPr>
            <a:spLocks noGrp="1"/>
          </p:cNvSpPr>
          <p:nvPr>
            <p:ph idx="13"/>
          </p:nvPr>
        </p:nvSpPr>
        <p:spPr/>
        <p:txBody>
          <a:bodyPr lIns="91440" tIns="45720" rIns="91440" bIns="45720" anchor="t"/>
          <a:lstStyle/>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The rapid growth of remote sensing technologies using satellite images has helped in building surveillance and security systems for water bodies.</a:t>
            </a:r>
          </a:p>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Maritime monitoring is essential for many government bodies to catch hold of any criminal activities happening in international waters.</a:t>
            </a:r>
            <a:r>
              <a:rPr lang="en-IN" sz="1800">
                <a:solidFill>
                  <a:schemeClr val="tx1"/>
                </a:solidFill>
                <a:ea typeface="Calibri" panose="020F0502020204030204" pitchFamily="34" charset="0"/>
                <a:cs typeface="Times New Roman"/>
              </a:rPr>
              <a:t> </a:t>
            </a:r>
            <a:endParaRPr lang="en-IN" sz="1800">
              <a:solidFill>
                <a:schemeClr val="tx1"/>
              </a:solidFill>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Many illegal activities like unlawful fishing, hijacking of ships, encroachment of sea borders, illicit exchange of sea cargo, accidents, and military attacks.</a:t>
            </a:r>
          </a:p>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The traditional manual approach to ship classification is time-consuming, expensive, and error-prone, which limits its effectiveness in real-time applications.</a:t>
            </a:r>
          </a:p>
          <a:p>
            <a:pPr marL="457200" indent="-457200">
              <a:buFont typeface="Arial" panose="020B0604020202020204" pitchFamily="34" charset="0"/>
              <a:buChar char="•"/>
            </a:pPr>
            <a:r>
              <a:rPr lang="en-IN" sz="1800" kern="100">
                <a:solidFill>
                  <a:schemeClr val="tx1"/>
                </a:solidFill>
                <a:effectLst/>
                <a:ea typeface="Calibri" panose="020F0502020204030204" pitchFamily="34" charset="0"/>
                <a:cs typeface="Times New Roman"/>
              </a:rPr>
              <a:t>Therefore, the development of an automated ship classification system using deep learning techniques has the potential to revolutionize the way we monitor and manage maritime activities.</a:t>
            </a:r>
          </a:p>
          <a:p>
            <a:pPr marL="457200" indent="-457200">
              <a:buFont typeface="Arial" panose="020B0604020202020204" pitchFamily="34" charset="0"/>
              <a:buChar char="•"/>
            </a:pPr>
            <a:endParaRPr lang="en-US" sz="1800"/>
          </a:p>
        </p:txBody>
      </p:sp>
      <p:sp>
        <p:nvSpPr>
          <p:cNvPr id="9" name="Title 8">
            <a:extLst>
              <a:ext uri="{FF2B5EF4-FFF2-40B4-BE49-F238E27FC236}">
                <a16:creationId xmlns:a16="http://schemas.microsoft.com/office/drawing/2014/main" id="{01349A66-BE07-C14D-99B8-BB68FA592C8F}"/>
              </a:ext>
            </a:extLst>
          </p:cNvPr>
          <p:cNvSpPr>
            <a:spLocks noGrp="1"/>
          </p:cNvSpPr>
          <p:nvPr>
            <p:ph type="title"/>
          </p:nvPr>
        </p:nvSpPr>
        <p:spPr/>
        <p:txBody>
          <a:bodyPr/>
          <a:lstStyle/>
          <a:p>
            <a:pPr algn="ctr"/>
            <a:r>
              <a:rPr lang="en-US"/>
              <a:t>Background and motivation</a:t>
            </a:r>
          </a:p>
        </p:txBody>
      </p:sp>
    </p:spTree>
    <p:extLst>
      <p:ext uri="{BB962C8B-B14F-4D97-AF65-F5344CB8AC3E}">
        <p14:creationId xmlns:p14="http://schemas.microsoft.com/office/powerpoint/2010/main" val="129491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05B066F-D924-B4D2-BA94-2B704E18004B}"/>
              </a:ext>
            </a:extLst>
          </p:cNvPr>
          <p:cNvSpPr>
            <a:spLocks noGrp="1"/>
          </p:cNvSpPr>
          <p:nvPr>
            <p:ph idx="13"/>
          </p:nvPr>
        </p:nvSpPr>
        <p:spPr/>
        <p:txBody>
          <a:bodyPr lIns="91440" tIns="45720" rIns="91440" bIns="45720" anchor="t"/>
          <a:lstStyle/>
          <a:p>
            <a:pPr marL="457200" indent="-457200">
              <a:buFont typeface="Arial" panose="020B0604020202020204" pitchFamily="34" charset="0"/>
              <a:buChar char="•"/>
            </a:pPr>
            <a:r>
              <a:rPr lang="en-US" sz="2400" b="1">
                <a:cs typeface="Times New Roman"/>
              </a:rPr>
              <a:t>Model optimization:</a:t>
            </a:r>
            <a:r>
              <a:rPr lang="en-US" sz="2400">
                <a:cs typeface="Times New Roman"/>
              </a:rPr>
              <a:t> Exploring different model architectures, hyperparameters, and training strategies could potentially lead to even better performance.</a:t>
            </a:r>
          </a:p>
          <a:p>
            <a:pPr marL="457200" indent="-457200">
              <a:buFont typeface="Arial" panose="020B0604020202020204" pitchFamily="34" charset="0"/>
              <a:buChar char="•"/>
            </a:pPr>
            <a:r>
              <a:rPr lang="en-US" sz="2400" b="1">
                <a:cs typeface="Times New Roman"/>
              </a:rPr>
              <a:t>Feature extraction and fusion</a:t>
            </a:r>
            <a:r>
              <a:rPr lang="en-US" sz="2400">
                <a:cs typeface="Times New Roman"/>
              </a:rPr>
              <a:t>: Combining features from multiple pre-trained models or leveraging additional information from satellite images, such as spectral or temporal features, could enhance the model's performance in ship classification tasks.</a:t>
            </a:r>
            <a:endParaRPr lang="en-US" sz="2400">
              <a:solidFill>
                <a:schemeClr val="tx1"/>
              </a:solidFill>
            </a:endParaRPr>
          </a:p>
          <a:p>
            <a:pPr marL="457200" indent="-457200">
              <a:buFont typeface="Arial" panose="020B0604020202020204" pitchFamily="34" charset="0"/>
              <a:buChar char="•"/>
            </a:pPr>
            <a:r>
              <a:rPr lang="en-US" sz="2400" b="1">
                <a:cs typeface="Times New Roman"/>
              </a:rPr>
              <a:t>Utilizing GANs:</a:t>
            </a:r>
            <a:r>
              <a:rPr lang="en-US" sz="2400">
                <a:cs typeface="Times New Roman"/>
              </a:rPr>
              <a:t> Employing Generative Adversarial Networks (GANs) to generate images for balancing the minority class in the dataset.</a:t>
            </a:r>
          </a:p>
          <a:p>
            <a:pPr marL="457200" indent="-457200">
              <a:buFont typeface="Arial" panose="020B0604020202020204" pitchFamily="34" charset="0"/>
              <a:buChar char="•"/>
            </a:pPr>
            <a:endParaRPr lang="en-US" sz="2400">
              <a:solidFill>
                <a:schemeClr val="tx1"/>
              </a:solidFill>
            </a:endParaRPr>
          </a:p>
          <a:p>
            <a:endParaRPr lang="en-IN">
              <a:solidFill>
                <a:schemeClr val="tx1"/>
              </a:solidFill>
            </a:endParaRPr>
          </a:p>
        </p:txBody>
      </p:sp>
      <p:sp>
        <p:nvSpPr>
          <p:cNvPr id="5" name="Title 4">
            <a:extLst>
              <a:ext uri="{FF2B5EF4-FFF2-40B4-BE49-F238E27FC236}">
                <a16:creationId xmlns:a16="http://schemas.microsoft.com/office/drawing/2014/main" id="{99DC4C3C-FAAD-21B0-AAF4-C99E2E919608}"/>
              </a:ext>
            </a:extLst>
          </p:cNvPr>
          <p:cNvSpPr>
            <a:spLocks noGrp="1"/>
          </p:cNvSpPr>
          <p:nvPr>
            <p:ph type="title"/>
          </p:nvPr>
        </p:nvSpPr>
        <p:spPr/>
        <p:txBody>
          <a:bodyPr/>
          <a:lstStyle/>
          <a:p>
            <a:pPr algn="ctr"/>
            <a:r>
              <a:rPr lang="en-IN"/>
              <a:t>Further improvements</a:t>
            </a:r>
          </a:p>
        </p:txBody>
      </p:sp>
    </p:spTree>
    <p:extLst>
      <p:ext uri="{BB962C8B-B14F-4D97-AF65-F5344CB8AC3E}">
        <p14:creationId xmlns:p14="http://schemas.microsoft.com/office/powerpoint/2010/main" val="2729411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3E7639B-9229-4561-EF2B-39409B269463}"/>
              </a:ext>
            </a:extLst>
          </p:cNvPr>
          <p:cNvSpPr>
            <a:spLocks noGrp="1"/>
          </p:cNvSpPr>
          <p:nvPr>
            <p:ph idx="13"/>
          </p:nvPr>
        </p:nvSpPr>
        <p:spPr>
          <a:xfrm>
            <a:off x="732367" y="926041"/>
            <a:ext cx="10515600" cy="4374092"/>
          </a:xfrm>
        </p:spPr>
        <p:txBody>
          <a:bodyPr lIns="91440" tIns="45720" rIns="91440" bIns="45720" anchor="t"/>
          <a:lstStyle/>
          <a:p>
            <a:pPr marL="285750" indent="-285750">
              <a:buChar char="•"/>
            </a:pPr>
            <a:r>
              <a:rPr lang="en-IN" sz="1800" b="1"/>
              <a:t> Feng, Y., Diao, W., Sun, X., Yan, M., &amp; Gao, X. (2019, August 14). </a:t>
            </a:r>
            <a:r>
              <a:rPr lang="en-IN" sz="1800" b="1" i="1"/>
              <a:t>Towards automated ship detection and category recognition from high-resolution aerial images</a:t>
            </a:r>
            <a:r>
              <a:rPr lang="en-IN" sz="1800" b="1"/>
              <a:t>. MDPI. Retrieved April 20, 2023, from </a:t>
            </a:r>
            <a:r>
              <a:rPr lang="en-IN" sz="1800" b="1">
                <a:hlinkClick r:id="rId2"/>
              </a:rPr>
              <a:t>https://www.mdpi.com/2072-4292/11/16/1901</a:t>
            </a:r>
            <a:r>
              <a:rPr lang="en-IN" sz="1800" b="1"/>
              <a:t> </a:t>
            </a:r>
            <a:endParaRPr lang="en-US"/>
          </a:p>
          <a:p>
            <a:pPr marL="285750" indent="-285750">
              <a:buChar char="•"/>
            </a:pPr>
            <a:r>
              <a:rPr lang="en-IN" sz="1800" b="1"/>
              <a:t> J. </a:t>
            </a:r>
            <a:r>
              <a:rPr lang="en-IN" sz="1800" b="1" err="1"/>
              <a:t>Alghazo</a:t>
            </a:r>
            <a:r>
              <a:rPr lang="en-IN" sz="1800" b="1"/>
              <a:t>, A. Bashar, G. Latif and M. Zikria, "Maritime Ship Detection using Convolutional Neural Networks from Satellite Images," 2021 10th IEEE International Conference on Communication Systems and Network Technologies (CSNT), Bhopal, India, 2021, pp. 432-437, </a:t>
            </a:r>
            <a:r>
              <a:rPr lang="en-IN" sz="1800" b="1" err="1"/>
              <a:t>doi</a:t>
            </a:r>
            <a:r>
              <a:rPr lang="en-IN" sz="1800" b="1"/>
              <a:t>: 10.1109/CSNT51715.2021.9509628.</a:t>
            </a:r>
            <a:endParaRPr lang="en-IN"/>
          </a:p>
          <a:p>
            <a:pPr marL="285750" indent="-285750">
              <a:buChar char="•"/>
            </a:pPr>
            <a:r>
              <a:rPr lang="en-IN" sz="1800" b="1"/>
              <a:t> Szegedy, C., Liu, W., Jia, Y., </a:t>
            </a:r>
            <a:r>
              <a:rPr lang="en-IN" sz="1800" b="1" err="1"/>
              <a:t>Sermanet</a:t>
            </a:r>
            <a:r>
              <a:rPr lang="en-IN" sz="1800" b="1"/>
              <a:t>, P., Reed, S., Anguelov, D., Erhan, D., </a:t>
            </a:r>
            <a:r>
              <a:rPr lang="en-IN" sz="1800" b="1" err="1"/>
              <a:t>Vanhoucke</a:t>
            </a:r>
            <a:r>
              <a:rPr lang="en-IN" sz="1800" b="1"/>
              <a:t>, V., &amp; Rabinovich, A. (2014, September 17). </a:t>
            </a:r>
            <a:r>
              <a:rPr lang="en-IN" sz="1800" b="1" i="1"/>
              <a:t>Going deeper with convolutions</a:t>
            </a:r>
            <a:r>
              <a:rPr lang="en-IN" sz="1800" b="1"/>
              <a:t>. arXiv.org. Retrieved April 25, 2023, from </a:t>
            </a:r>
            <a:r>
              <a:rPr lang="en-IN" sz="1800" b="1">
                <a:hlinkClick r:id="rId3"/>
              </a:rPr>
              <a:t>https://arxiv.org/abs/1409.4842</a:t>
            </a:r>
            <a:r>
              <a:rPr lang="en-IN" sz="1800" b="1"/>
              <a:t> </a:t>
            </a:r>
            <a:endParaRPr lang="en-IN"/>
          </a:p>
          <a:p>
            <a:pPr marL="285750" indent="-285750">
              <a:buChar char="•"/>
            </a:pPr>
            <a:r>
              <a:rPr lang="en-IN" sz="1800" b="1"/>
              <a:t> </a:t>
            </a:r>
            <a:r>
              <a:rPr lang="en-IN" sz="1800" b="1" i="1"/>
              <a:t>Deep residual learning for image recognition - </a:t>
            </a:r>
            <a:r>
              <a:rPr lang="en-IN" sz="1800" b="1" i="1" err="1"/>
              <a:t>arxiv</a:t>
            </a:r>
            <a:r>
              <a:rPr lang="en-IN" sz="1800" b="1"/>
              <a:t>. (n.d.). Retrieved April 25, 2023, from </a:t>
            </a:r>
            <a:r>
              <a:rPr lang="en-IN" sz="1800" b="1">
                <a:hlinkClick r:id="rId4"/>
              </a:rPr>
              <a:t>https://arxiv.org/pdf/1512.03385.pdf</a:t>
            </a:r>
            <a:r>
              <a:rPr lang="en-IN" sz="1800" b="1"/>
              <a:t> </a:t>
            </a:r>
            <a:endParaRPr lang="en-IN"/>
          </a:p>
          <a:p>
            <a:pPr marL="285750" indent="-285750">
              <a:buChar char="•"/>
            </a:pPr>
            <a:r>
              <a:rPr lang="en-IN" sz="1800" b="1"/>
              <a:t> Chollet, F. (2017, April 4). </a:t>
            </a:r>
            <a:r>
              <a:rPr lang="en-IN" sz="1800" b="1" i="1" err="1"/>
              <a:t>Xception</a:t>
            </a:r>
            <a:r>
              <a:rPr lang="en-IN" sz="1800" b="1" i="1"/>
              <a:t>: Deep learning with </a:t>
            </a:r>
            <a:r>
              <a:rPr lang="en-IN" sz="1800" b="1" i="1" err="1"/>
              <a:t>depthwise</a:t>
            </a:r>
            <a:r>
              <a:rPr lang="en-IN" sz="1800" b="1" i="1"/>
              <a:t> separable convolutions</a:t>
            </a:r>
            <a:r>
              <a:rPr lang="en-IN" sz="1800" b="1"/>
              <a:t>. arXiv.org. Retrieved April 25, 2023, from </a:t>
            </a:r>
            <a:r>
              <a:rPr lang="en-IN" sz="1800" b="1">
                <a:hlinkClick r:id="rId5"/>
              </a:rPr>
              <a:t>https://arxiv.org/abs/1610.02357</a:t>
            </a:r>
            <a:r>
              <a:rPr lang="en-IN" sz="1800" b="1"/>
              <a:t> </a:t>
            </a:r>
            <a:endParaRPr lang="en-IN"/>
          </a:p>
          <a:p>
            <a:endParaRPr lang="en-IN"/>
          </a:p>
        </p:txBody>
      </p:sp>
      <p:sp>
        <p:nvSpPr>
          <p:cNvPr id="5" name="Title 4">
            <a:extLst>
              <a:ext uri="{FF2B5EF4-FFF2-40B4-BE49-F238E27FC236}">
                <a16:creationId xmlns:a16="http://schemas.microsoft.com/office/drawing/2014/main" id="{2CD50917-D8A8-D9FF-7B73-E3C643AEE644}"/>
              </a:ext>
            </a:extLst>
          </p:cNvPr>
          <p:cNvSpPr>
            <a:spLocks noGrp="1"/>
          </p:cNvSpPr>
          <p:nvPr>
            <p:ph type="title"/>
          </p:nvPr>
        </p:nvSpPr>
        <p:spPr>
          <a:xfrm>
            <a:off x="769670" y="101784"/>
            <a:ext cx="10483326" cy="975070"/>
          </a:xfrm>
        </p:spPr>
        <p:txBody>
          <a:bodyPr/>
          <a:lstStyle/>
          <a:p>
            <a:pPr algn="ctr"/>
            <a:r>
              <a:rPr lang="en-IN"/>
              <a:t>References</a:t>
            </a:r>
          </a:p>
        </p:txBody>
      </p:sp>
    </p:spTree>
    <p:extLst>
      <p:ext uri="{BB962C8B-B14F-4D97-AF65-F5344CB8AC3E}">
        <p14:creationId xmlns:p14="http://schemas.microsoft.com/office/powerpoint/2010/main" val="693757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08672-2274-BA76-25E0-26545E69F0AF}"/>
              </a:ext>
            </a:extLst>
          </p:cNvPr>
          <p:cNvSpPr>
            <a:spLocks noGrp="1"/>
          </p:cNvSpPr>
          <p:nvPr>
            <p:ph type="ctrTitle" idx="4294967295"/>
          </p:nvPr>
        </p:nvSpPr>
        <p:spPr>
          <a:xfrm>
            <a:off x="1797297" y="4701466"/>
            <a:ext cx="8388350" cy="2441575"/>
          </a:xfrm>
          <a:prstGeom prst="rect">
            <a:avLst/>
          </a:prstGeom>
        </p:spPr>
        <p:txBody>
          <a:bodyPr/>
          <a:lstStyle/>
          <a:p>
            <a:pPr algn="ctr"/>
            <a:r>
              <a:rPr lang="en-IN">
                <a:solidFill>
                  <a:schemeClr val="bg1"/>
                </a:solidFill>
              </a:rPr>
              <a:t>Thank you</a:t>
            </a:r>
          </a:p>
        </p:txBody>
      </p:sp>
    </p:spTree>
    <p:extLst>
      <p:ext uri="{BB962C8B-B14F-4D97-AF65-F5344CB8AC3E}">
        <p14:creationId xmlns:p14="http://schemas.microsoft.com/office/powerpoint/2010/main" val="136880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ACF88E-FB26-A532-8F48-EF07EE2940EA}"/>
              </a:ext>
            </a:extLst>
          </p:cNvPr>
          <p:cNvSpPr>
            <a:spLocks noGrp="1"/>
          </p:cNvSpPr>
          <p:nvPr>
            <p:ph idx="13"/>
          </p:nvPr>
        </p:nvSpPr>
        <p:spPr/>
        <p:txBody>
          <a:bodyPr lIns="91440" tIns="45720" rIns="91440" bIns="45720" anchor="t"/>
          <a:lstStyle/>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Deep learning techniques have been increasingly used in remote sensing applications to classify images or detect objects.</a:t>
            </a:r>
            <a:r>
              <a:rPr lang="en-IN" sz="1800">
                <a:solidFill>
                  <a:schemeClr val="tx1"/>
                </a:solidFill>
                <a:ea typeface="Calibri" panose="020F0502020204030204" pitchFamily="34" charset="0"/>
                <a:cs typeface="Times New Roman"/>
              </a:rPr>
              <a:t> </a:t>
            </a:r>
            <a:endParaRPr lang="en-IN" sz="1800">
              <a:solidFill>
                <a:schemeClr val="tx1"/>
              </a:solidFill>
              <a:effectLst/>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Automated ship classification from optical aerial images using deep learning techniques has several potential applications.</a:t>
            </a:r>
            <a:r>
              <a:rPr lang="en-IN" sz="1800">
                <a:solidFill>
                  <a:schemeClr val="tx1"/>
                </a:solidFill>
                <a:ea typeface="Calibri" panose="020F0502020204030204" pitchFamily="34" charset="0"/>
                <a:cs typeface="Times New Roman"/>
              </a:rPr>
              <a:t> </a:t>
            </a:r>
            <a:endParaRPr lang="en-IN" sz="1800">
              <a:solidFill>
                <a:schemeClr val="tx1"/>
              </a:solidFill>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For example, it can be used to monitor illegal fishing activities, track the movement of cargo ships, and detect oil spills or other environmental hazards.</a:t>
            </a:r>
          </a:p>
          <a:p>
            <a:pPr marL="457200" indent="-457200">
              <a:buFont typeface="Arial" panose="020B0604020202020204" pitchFamily="34" charset="0"/>
              <a:buChar char="•"/>
            </a:pPr>
            <a:r>
              <a:rPr lang="en-IN" sz="1800">
                <a:solidFill>
                  <a:schemeClr val="tx1"/>
                </a:solidFill>
                <a:effectLst/>
                <a:ea typeface="Calibri" panose="020F0502020204030204" pitchFamily="34" charset="0"/>
                <a:cs typeface="Times New Roman"/>
              </a:rPr>
              <a:t>Moreover, it can also assist in search and rescue operations by identifying distressed vessels in the open sea.</a:t>
            </a:r>
            <a:endParaRPr lang="en-IN" sz="1800">
              <a:solidFill>
                <a:schemeClr val="tx1"/>
              </a:solidFill>
              <a:ea typeface="Calibri" panose="020F0502020204030204" pitchFamily="34" charset="0"/>
              <a:cs typeface="Times New Roman"/>
            </a:endParaRPr>
          </a:p>
          <a:p>
            <a:pPr marL="457200" indent="-457200">
              <a:buFont typeface="Arial" panose="020B0604020202020204" pitchFamily="34" charset="0"/>
              <a:buChar char="•"/>
            </a:pPr>
            <a:r>
              <a:rPr lang="en-IN" sz="1800" kern="100">
                <a:solidFill>
                  <a:schemeClr val="tx1"/>
                </a:solidFill>
                <a:effectLst/>
                <a:ea typeface="Calibri" panose="020F0502020204030204" pitchFamily="34" charset="0"/>
                <a:cs typeface="Times New Roman"/>
              </a:rPr>
              <a:t>Overall, the development of an automated ship classification system using deep learning techniques has the potential to significantly improve our ability to monitor and manage maritime activities, making it an important area of research in the field of computer vision and remote sensing.</a:t>
            </a:r>
          </a:p>
          <a:p>
            <a:pPr marL="457200" indent="-457200">
              <a:buFont typeface="Arial" panose="020B0604020202020204" pitchFamily="34" charset="0"/>
              <a:buChar char="•"/>
            </a:pPr>
            <a:endParaRPr lang="en-IN" sz="1800"/>
          </a:p>
        </p:txBody>
      </p:sp>
      <p:sp>
        <p:nvSpPr>
          <p:cNvPr id="3" name="Title 2">
            <a:extLst>
              <a:ext uri="{FF2B5EF4-FFF2-40B4-BE49-F238E27FC236}">
                <a16:creationId xmlns:a16="http://schemas.microsoft.com/office/drawing/2014/main" id="{10AD0810-3140-9FD8-AE62-C3315A9B24C5}"/>
              </a:ext>
            </a:extLst>
          </p:cNvPr>
          <p:cNvSpPr>
            <a:spLocks noGrp="1"/>
          </p:cNvSpPr>
          <p:nvPr>
            <p:ph type="title"/>
          </p:nvPr>
        </p:nvSpPr>
        <p:spPr/>
        <p:txBody>
          <a:bodyPr/>
          <a:lstStyle/>
          <a:p>
            <a:pPr algn="ctr"/>
            <a:r>
              <a:rPr lang="en-IN"/>
              <a:t>Deep learning for remote sensing images</a:t>
            </a:r>
          </a:p>
        </p:txBody>
      </p:sp>
    </p:spTree>
    <p:extLst>
      <p:ext uri="{BB962C8B-B14F-4D97-AF65-F5344CB8AC3E}">
        <p14:creationId xmlns:p14="http://schemas.microsoft.com/office/powerpoint/2010/main" val="110515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39EA5-EAC6-D951-DA27-D0122989D9F2}"/>
              </a:ext>
            </a:extLst>
          </p:cNvPr>
          <p:cNvSpPr>
            <a:spLocks noGrp="1"/>
          </p:cNvSpPr>
          <p:nvPr>
            <p:ph idx="13"/>
          </p:nvPr>
        </p:nvSpPr>
        <p:spPr/>
        <p:txBody>
          <a:bodyPr lIns="91440" tIns="45720" rIns="91440" bIns="45720" anchor="t"/>
          <a:lstStyle/>
          <a:p>
            <a:pPr marL="457200" indent="-457200">
              <a:buFont typeface="Arial" panose="020B0604020202020204" pitchFamily="34" charset="0"/>
              <a:buChar char="•"/>
            </a:pPr>
            <a:r>
              <a:rPr lang="en-IN" sz="1800" kern="0">
                <a:solidFill>
                  <a:srgbClr val="000000"/>
                </a:solidFill>
                <a:effectLst/>
                <a:ea typeface="Times New Roman" panose="02020603050405020304" pitchFamily="18" charset="0"/>
              </a:rPr>
              <a:t>The dataset MASATI (</a:t>
            </a:r>
            <a:r>
              <a:rPr lang="en-IN" sz="1800" err="1">
                <a:solidFill>
                  <a:srgbClr val="202124"/>
                </a:solidFill>
                <a:cs typeface="Times New Roman"/>
              </a:rPr>
              <a:t>MAritime</a:t>
            </a:r>
            <a:r>
              <a:rPr lang="en-IN" sz="1800" b="0" i="0">
                <a:solidFill>
                  <a:srgbClr val="202124"/>
                </a:solidFill>
                <a:effectLst/>
                <a:cs typeface="Times New Roman"/>
              </a:rPr>
              <a:t> </a:t>
            </a:r>
            <a:r>
              <a:rPr lang="en-IN" sz="1800" b="0" i="0" err="1">
                <a:solidFill>
                  <a:srgbClr val="202124"/>
                </a:solidFill>
                <a:effectLst/>
                <a:cs typeface="Times New Roman"/>
              </a:rPr>
              <a:t>SATellite</a:t>
            </a:r>
            <a:r>
              <a:rPr lang="en-IN" sz="1800" b="0" i="0">
                <a:solidFill>
                  <a:srgbClr val="202124"/>
                </a:solidFill>
                <a:effectLst/>
                <a:cs typeface="Times New Roman"/>
              </a:rPr>
              <a:t> Imagery dataset</a:t>
            </a:r>
            <a:r>
              <a:rPr lang="en-IN" sz="1800" kern="0">
                <a:solidFill>
                  <a:srgbClr val="000000"/>
                </a:solidFill>
                <a:effectLst/>
                <a:ea typeface="Times New Roman" panose="02020603050405020304" pitchFamily="18" charset="0"/>
              </a:rPr>
              <a:t>) provides maritime scenes of optical aerial images from the visible spectrum. The dataset </a:t>
            </a:r>
            <a:r>
              <a:rPr lang="en-IN" sz="1800" kern="0">
                <a:solidFill>
                  <a:srgbClr val="000000"/>
                </a:solidFill>
                <a:ea typeface="Times New Roman" panose="02020603050405020304" pitchFamily="18" charset="0"/>
              </a:rPr>
              <a:t>can be found on the Kaggle </a:t>
            </a:r>
            <a:r>
              <a:rPr lang="en-IN" sz="1800" kern="0">
                <a:solidFill>
                  <a:srgbClr val="000000"/>
                </a:solidFill>
                <a:ea typeface="Times New Roman" panose="02020603050405020304" pitchFamily="18" charset="0"/>
                <a:hlinkClick r:id="rId2"/>
              </a:rPr>
              <a:t>website</a:t>
            </a:r>
            <a:r>
              <a:rPr lang="en-IN" sz="1800" kern="0">
                <a:solidFill>
                  <a:srgbClr val="000000"/>
                </a:solidFill>
                <a:ea typeface="Times New Roman" panose="02020603050405020304" pitchFamily="18" charset="0"/>
              </a:rPr>
              <a:t>. </a:t>
            </a:r>
          </a:p>
          <a:p>
            <a:pPr marL="457200" indent="-457200">
              <a:buFont typeface="Arial" panose="020B0604020202020204" pitchFamily="34" charset="0"/>
              <a:buChar char="•"/>
            </a:pPr>
            <a:r>
              <a:rPr lang="en-IN" sz="1800" kern="0">
                <a:solidFill>
                  <a:srgbClr val="000000"/>
                </a:solidFill>
                <a:effectLst/>
                <a:ea typeface="Times New Roman" panose="02020603050405020304" pitchFamily="18" charset="0"/>
              </a:rPr>
              <a:t>The MASATI dataset contains colour images in dynamic marine environments, and it can be used to evaluate ship detection methods. Each image may contain one or multiple targets in different weather and illumination conditions.</a:t>
            </a:r>
            <a:r>
              <a:rPr lang="en-IN" sz="1800" kern="0">
                <a:solidFill>
                  <a:srgbClr val="000000"/>
                </a:solidFill>
                <a:ea typeface="Times New Roman" panose="02020603050405020304" pitchFamily="18" charset="0"/>
              </a:rPr>
              <a:t> </a:t>
            </a:r>
            <a:endParaRPr lang="en-IN" sz="1800" kern="0">
              <a:solidFill>
                <a:srgbClr val="000000"/>
              </a:solidFill>
              <a:effectLst/>
              <a:ea typeface="Times New Roman" panose="02020603050405020304" pitchFamily="18" charset="0"/>
            </a:endParaRPr>
          </a:p>
          <a:p>
            <a:pPr marL="457200" indent="-457200">
              <a:buFont typeface="Arial" panose="020B0604020202020204" pitchFamily="34" charset="0"/>
              <a:buChar char="•"/>
            </a:pPr>
            <a:r>
              <a:rPr lang="en-IN" sz="1800" kern="0">
                <a:solidFill>
                  <a:srgbClr val="000000"/>
                </a:solidFill>
                <a:effectLst/>
                <a:ea typeface="Times New Roman" panose="02020603050405020304" pitchFamily="18" charset="0"/>
              </a:rPr>
              <a:t>The dataset is composed of 6212 satellite images labelled according to the following seven classes: land, coast, sea, ship, multi, coast-ship, and detail. </a:t>
            </a:r>
            <a:r>
              <a:rPr lang="en-IN" sz="1800" kern="0">
                <a:solidFill>
                  <a:srgbClr val="000000"/>
                </a:solidFill>
                <a:effectLst/>
                <a:ea typeface="Times New Roman" panose="02020603050405020304" pitchFamily="18" charset="0"/>
                <a:cs typeface="Times New Roman"/>
              </a:rPr>
              <a:t>In general, </a:t>
            </a:r>
            <a:r>
              <a:rPr lang="en-IN" sz="1800" kern="0">
                <a:solidFill>
                  <a:srgbClr val="000000"/>
                </a:solidFill>
                <a:effectLst/>
                <a:ea typeface="Times New Roman" panose="02020603050405020304" pitchFamily="18" charset="0"/>
              </a:rPr>
              <a:t>the average image size has a spatial resolution of around 512 x 512 pixels. The images are stored as PNG where pixel values represent RGB colours.</a:t>
            </a:r>
            <a:r>
              <a:rPr lang="en-IN" sz="1800" kern="0">
                <a:solidFill>
                  <a:srgbClr val="000000"/>
                </a:solidFill>
                <a:ea typeface="Times New Roman" panose="02020603050405020304" pitchFamily="18" charset="0"/>
              </a:rPr>
              <a:t> </a:t>
            </a:r>
            <a:endParaRPr lang="en-IN" sz="1800" kern="0">
              <a:solidFill>
                <a:srgbClr val="000000"/>
              </a:solidFill>
              <a:effectLst/>
              <a:ea typeface="Times New Roman" panose="02020603050405020304" pitchFamily="18" charset="0"/>
            </a:endParaRPr>
          </a:p>
          <a:p>
            <a:pPr marL="457200" indent="-457200">
              <a:buFont typeface="Arial" panose="020B0604020202020204" pitchFamily="34" charset="0"/>
              <a:buChar char="•"/>
            </a:pPr>
            <a:r>
              <a:rPr lang="en-IN" sz="1800" kern="0">
                <a:solidFill>
                  <a:srgbClr val="000000"/>
                </a:solidFill>
                <a:effectLst/>
                <a:ea typeface="Times New Roman" panose="02020603050405020304" pitchFamily="18" charset="0"/>
              </a:rPr>
              <a:t>The distance between targets and the acquisition satellite has also been changed to obtain captures at different altitudes.</a:t>
            </a:r>
            <a:endParaRPr lang="en-IN" sz="1800" kern="0">
              <a:solidFill>
                <a:srgbClr val="000000"/>
              </a:solidFill>
              <a:ea typeface="Times New Roman" panose="02020603050405020304" pitchFamily="18" charset="0"/>
            </a:endParaRPr>
          </a:p>
          <a:p>
            <a:pPr marL="457200" indent="-457200">
              <a:buFont typeface="Arial" panose="020B0604020202020204" pitchFamily="34" charset="0"/>
              <a:buChar char="•"/>
            </a:pPr>
            <a:endParaRPr lang="en-IN" sz="1800" kern="0">
              <a:solidFill>
                <a:srgbClr val="000000"/>
              </a:solidFill>
              <a:ea typeface="Times New Roman" panose="02020603050405020304" pitchFamily="18" charset="0"/>
            </a:endParaRPr>
          </a:p>
          <a:p>
            <a:endParaRPr lang="en-IN" sz="1800" kern="0">
              <a:solidFill>
                <a:srgbClr val="000000"/>
              </a:solidFill>
              <a:effectLst/>
              <a:ea typeface="Times New Roman" panose="02020603050405020304" pitchFamily="18" charset="0"/>
            </a:endParaRPr>
          </a:p>
          <a:p>
            <a:pPr marL="457200" indent="-457200">
              <a:buFont typeface="Arial" panose="020B0604020202020204" pitchFamily="34" charset="0"/>
              <a:buChar char="•"/>
            </a:pPr>
            <a:endParaRPr lang="en-IN" sz="1800" kern="0">
              <a:solidFill>
                <a:srgbClr val="000000"/>
              </a:solidFill>
              <a:effectLst/>
              <a:ea typeface="Times New Roman" panose="02020603050405020304" pitchFamily="18" charset="0"/>
            </a:endParaRPr>
          </a:p>
          <a:p>
            <a:pPr marL="457200" indent="-457200">
              <a:buFont typeface="Arial" panose="020B0604020202020204" pitchFamily="34" charset="0"/>
              <a:buChar char="•"/>
            </a:pPr>
            <a:endParaRPr lang="en-IN" sz="1800"/>
          </a:p>
        </p:txBody>
      </p:sp>
      <p:sp>
        <p:nvSpPr>
          <p:cNvPr id="3" name="Title 2">
            <a:extLst>
              <a:ext uri="{FF2B5EF4-FFF2-40B4-BE49-F238E27FC236}">
                <a16:creationId xmlns:a16="http://schemas.microsoft.com/office/drawing/2014/main" id="{0F80C63E-F183-43FD-AA25-2E61B32C5B10}"/>
              </a:ext>
            </a:extLst>
          </p:cNvPr>
          <p:cNvSpPr>
            <a:spLocks noGrp="1"/>
          </p:cNvSpPr>
          <p:nvPr>
            <p:ph type="title"/>
          </p:nvPr>
        </p:nvSpPr>
        <p:spPr/>
        <p:txBody>
          <a:bodyPr/>
          <a:lstStyle/>
          <a:p>
            <a:pPr algn="ctr"/>
            <a:r>
              <a:rPr lang="en-IN"/>
              <a:t>About the dataset</a:t>
            </a:r>
          </a:p>
        </p:txBody>
      </p:sp>
    </p:spTree>
    <p:extLst>
      <p:ext uri="{BB962C8B-B14F-4D97-AF65-F5344CB8AC3E}">
        <p14:creationId xmlns:p14="http://schemas.microsoft.com/office/powerpoint/2010/main" val="302350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766C3-D04F-79D8-2B00-C340BC9DC589}"/>
              </a:ext>
            </a:extLst>
          </p:cNvPr>
          <p:cNvSpPr>
            <a:spLocks noGrp="1"/>
          </p:cNvSpPr>
          <p:nvPr>
            <p:ph type="title"/>
          </p:nvPr>
        </p:nvSpPr>
        <p:spPr>
          <a:xfrm>
            <a:off x="987502" y="228082"/>
            <a:ext cx="10483326" cy="975070"/>
          </a:xfrm>
        </p:spPr>
        <p:txBody>
          <a:bodyPr/>
          <a:lstStyle/>
          <a:p>
            <a:pPr algn="ctr"/>
            <a:r>
              <a:rPr lang="en-IN"/>
              <a:t>Sample images</a:t>
            </a:r>
          </a:p>
        </p:txBody>
      </p:sp>
      <p:pic>
        <p:nvPicPr>
          <p:cNvPr id="4" name="Content Placeholder 3" descr="A picture containing background pattern&#10;&#10;Description automatically generated">
            <a:extLst>
              <a:ext uri="{FF2B5EF4-FFF2-40B4-BE49-F238E27FC236}">
                <a16:creationId xmlns:a16="http://schemas.microsoft.com/office/drawing/2014/main" id="{9E7B92B2-0DB1-B998-644B-CEAC2AA6BC9F}"/>
              </a:ext>
            </a:extLst>
          </p:cNvPr>
          <p:cNvPicPr>
            <a:picLocks noGrp="1" noChangeAspect="1"/>
          </p:cNvPicPr>
          <p:nvPr>
            <p:ph idx="13"/>
          </p:nvPr>
        </p:nvPicPr>
        <p:blipFill>
          <a:blip r:embed="rId2"/>
          <a:stretch>
            <a:fillRect/>
          </a:stretch>
        </p:blipFill>
        <p:spPr>
          <a:xfrm>
            <a:off x="1766656" y="1065320"/>
            <a:ext cx="9206144" cy="4421080"/>
          </a:xfrm>
          <a:prstGeom prst="rect">
            <a:avLst/>
          </a:prstGeom>
        </p:spPr>
      </p:pic>
    </p:spTree>
    <p:extLst>
      <p:ext uri="{BB962C8B-B14F-4D97-AF65-F5344CB8AC3E}">
        <p14:creationId xmlns:p14="http://schemas.microsoft.com/office/powerpoint/2010/main" val="307545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D3DF00-0B33-D698-13E0-3311F5F08874}"/>
              </a:ext>
            </a:extLst>
          </p:cNvPr>
          <p:cNvSpPr>
            <a:spLocks noGrp="1"/>
          </p:cNvSpPr>
          <p:nvPr>
            <p:ph idx="13"/>
          </p:nvPr>
        </p:nvSpPr>
        <p:spPr>
          <a:xfrm>
            <a:off x="692458" y="1518083"/>
            <a:ext cx="10661342" cy="3701988"/>
          </a:xfrm>
        </p:spPr>
        <p:txBody>
          <a:bodyPr lIns="91440" tIns="45720" rIns="91440" bIns="45720" anchor="t"/>
          <a:lstStyle/>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next table shows the sample distribution for each class: </a:t>
            </a:r>
            <a:r>
              <a:rPr lang="en-IN" sz="1600" kern="0">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a:lnSpc>
                <a:spcPts val="1500"/>
              </a:lnSpc>
              <a:spcAft>
                <a:spcPts val="800"/>
              </a:spcAft>
            </a:pPr>
            <a:r>
              <a:rPr lang="en-IN" sz="1600" kern="0">
                <a:solidFill>
                  <a:srgbClr val="000000"/>
                </a:solidFill>
                <a:effectLst/>
                <a:latin typeface="Times New Roman"/>
                <a:ea typeface="Times New Roman" panose="02020603050405020304" pitchFamily="18" charset="0"/>
                <a:cs typeface="Times New Roman"/>
              </a:rPr>
              <a:t>Main class	Sub-class		</a:t>
            </a:r>
            <a:r>
              <a:rPr lang="en-IN" sz="1600" kern="0">
                <a:solidFill>
                  <a:srgbClr val="000000"/>
                </a:solidFill>
                <a:latin typeface="Times New Roman"/>
                <a:ea typeface="Times New Roman" panose="02020603050405020304" pitchFamily="18" charset="0"/>
                <a:cs typeface="Times New Roman"/>
              </a:rPr>
              <a:t>Samples</a:t>
            </a:r>
            <a:r>
              <a:rPr lang="en-IN" sz="1600" kern="0">
                <a:solidFill>
                  <a:srgbClr val="000000"/>
                </a:solidFill>
                <a:effectLst/>
                <a:latin typeface="Times New Roman"/>
                <a:ea typeface="Times New Roman" panose="02020603050405020304" pitchFamily="18" charset="0"/>
                <a:cs typeface="Times New Roman"/>
              </a:rPr>
              <a:t>	Description</a:t>
            </a:r>
            <a:endParaRPr lang="en-IN" sz="1600" kern="100">
              <a:effectLst/>
              <a:latin typeface="Times New Roman"/>
              <a:ea typeface="Calibri" panose="020F0502020204030204" pitchFamily="34" charset="0"/>
              <a:cs typeface="Times New Roman"/>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Ship		   Ship	</a:t>
            </a:r>
            <a:r>
              <a:rPr lang="en-IN" sz="16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1015	Sea with a ship (no coast).</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Detail		  1789	Ship details.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Multi		  188	Multiple ships.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Coast &amp; ship	   121	Coast with ships. </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Non-ship	   Sea		</a:t>
            </a:r>
            <a:r>
              <a:rPr lang="en-IN" sz="16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1010	Sea (no ships).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Coast		  1054	Coast (no ships).</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ts val="1500"/>
              </a:lnSpc>
              <a:spcAft>
                <a:spcPts val="800"/>
              </a:spcAft>
            </a:pPr>
            <a:r>
              <a:rPr lang="en-IN" sz="16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Land		  1035	Land (no sea).</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IN"/>
          </a:p>
        </p:txBody>
      </p:sp>
      <p:sp>
        <p:nvSpPr>
          <p:cNvPr id="3" name="Title 2">
            <a:extLst>
              <a:ext uri="{FF2B5EF4-FFF2-40B4-BE49-F238E27FC236}">
                <a16:creationId xmlns:a16="http://schemas.microsoft.com/office/drawing/2014/main" id="{A8463F43-49F5-019A-2ED9-27373A59C357}"/>
              </a:ext>
            </a:extLst>
          </p:cNvPr>
          <p:cNvSpPr>
            <a:spLocks noGrp="1"/>
          </p:cNvSpPr>
          <p:nvPr>
            <p:ph type="title"/>
          </p:nvPr>
        </p:nvSpPr>
        <p:spPr/>
        <p:txBody>
          <a:bodyPr/>
          <a:lstStyle/>
          <a:p>
            <a:pPr algn="ctr"/>
            <a:r>
              <a:rPr lang="en-IN"/>
              <a:t>Sample distribution of the dataset</a:t>
            </a:r>
          </a:p>
        </p:txBody>
      </p:sp>
    </p:spTree>
    <p:extLst>
      <p:ext uri="{BB962C8B-B14F-4D97-AF65-F5344CB8AC3E}">
        <p14:creationId xmlns:p14="http://schemas.microsoft.com/office/powerpoint/2010/main" val="4127891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800D0A-BC68-2E31-9C6D-84B696A10A5A}"/>
              </a:ext>
            </a:extLst>
          </p:cNvPr>
          <p:cNvSpPr>
            <a:spLocks noGrp="1"/>
          </p:cNvSpPr>
          <p:nvPr>
            <p:ph idx="13"/>
          </p:nvPr>
        </p:nvSpPr>
        <p:spPr/>
        <p:txBody>
          <a:bodyPr lIns="91440" tIns="45720" rIns="91440" bIns="45720" anchor="t"/>
          <a:lstStyle/>
          <a:p>
            <a:pPr marL="457200" indent="-457200">
              <a:buChar char="•"/>
            </a:pPr>
            <a:r>
              <a:rPr lang="en-IN" b="1"/>
              <a:t>Image augmentation</a:t>
            </a:r>
            <a:r>
              <a:rPr lang="en-IN"/>
              <a:t> techniques, such as rotation by 45 degrees, zooming, horizontal and vertical flipping, were applied to the images, and images were resized to a size of 100 pixels. </a:t>
            </a:r>
            <a:endParaRPr lang="en-US"/>
          </a:p>
          <a:p>
            <a:pPr marL="457200" indent="-457200">
              <a:buChar char="•"/>
            </a:pPr>
            <a:r>
              <a:rPr lang="en-IN"/>
              <a:t>The pre-processed images were then saved as NumPy arrays using the </a:t>
            </a:r>
            <a:r>
              <a:rPr lang="en-IN" b="1">
                <a:latin typeface="Consolas"/>
              </a:rPr>
              <a:t>pickle</a:t>
            </a:r>
            <a:r>
              <a:rPr lang="en-IN"/>
              <a:t> module.</a:t>
            </a:r>
            <a:endParaRPr lang="en-US"/>
          </a:p>
          <a:p>
            <a:pPr marL="457200" indent="-457200">
              <a:buChar char="•"/>
            </a:pPr>
            <a:r>
              <a:rPr lang="en-IN"/>
              <a:t>To balance the dataset, the </a:t>
            </a:r>
            <a:r>
              <a:rPr lang="en-IN" b="1">
                <a:latin typeface="Consolas"/>
              </a:rPr>
              <a:t>class weight</a:t>
            </a:r>
            <a:r>
              <a:rPr lang="en-IN"/>
              <a:t> parameter was used during training.</a:t>
            </a:r>
          </a:p>
          <a:p>
            <a:endParaRPr lang="en-IN"/>
          </a:p>
        </p:txBody>
      </p:sp>
      <p:sp>
        <p:nvSpPr>
          <p:cNvPr id="3" name="Title 2">
            <a:extLst>
              <a:ext uri="{FF2B5EF4-FFF2-40B4-BE49-F238E27FC236}">
                <a16:creationId xmlns:a16="http://schemas.microsoft.com/office/drawing/2014/main" id="{DF031041-2231-E280-F3B6-AF25766A7195}"/>
              </a:ext>
            </a:extLst>
          </p:cNvPr>
          <p:cNvSpPr>
            <a:spLocks noGrp="1"/>
          </p:cNvSpPr>
          <p:nvPr>
            <p:ph type="title"/>
          </p:nvPr>
        </p:nvSpPr>
        <p:spPr/>
        <p:txBody>
          <a:bodyPr lIns="91440" tIns="45720" rIns="91440" bIns="45720" anchor="ctr"/>
          <a:lstStyle/>
          <a:p>
            <a:pPr algn="ctr"/>
            <a:r>
              <a:rPr lang="en-IN"/>
              <a:t>Pre-processing</a:t>
            </a:r>
          </a:p>
        </p:txBody>
      </p:sp>
    </p:spTree>
    <p:extLst>
      <p:ext uri="{BB962C8B-B14F-4D97-AF65-F5344CB8AC3E}">
        <p14:creationId xmlns:p14="http://schemas.microsoft.com/office/powerpoint/2010/main" val="34650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E2A928-399C-E57D-5BAA-0E1AAA407326}"/>
              </a:ext>
            </a:extLst>
          </p:cNvPr>
          <p:cNvSpPr>
            <a:spLocks noGrp="1"/>
          </p:cNvSpPr>
          <p:nvPr>
            <p:ph idx="13"/>
          </p:nvPr>
        </p:nvSpPr>
        <p:spPr/>
        <p:txBody>
          <a:bodyPr/>
          <a:lstStyle/>
          <a:p>
            <a:pPr marL="457200" indent="-457200">
              <a:buFont typeface="Arial" panose="020B0604020202020204" pitchFamily="34" charset="0"/>
              <a:buChar char="•"/>
            </a:pPr>
            <a:r>
              <a:rPr lang="en-US" sz="2000" b="0" i="0">
                <a:solidFill>
                  <a:srgbClr val="222222"/>
                </a:solidFill>
                <a:effectLst/>
                <a:latin typeface="Times New Roman" panose="02020603050405020304" pitchFamily="18" charset="0"/>
                <a:cs typeface="Times New Roman" panose="02020603050405020304" pitchFamily="18" charset="0"/>
              </a:rPr>
              <a:t>A teacher has years of experience in the topic he/she teaches. With all this accumulated information, the lectures that students get are a concise and brief overview of the topic. So, it can be seen as a “transfer” of information from the learned to a novice.</a:t>
            </a:r>
          </a:p>
          <a:p>
            <a:pPr marL="457200" indent="-457200">
              <a:buFont typeface="Arial" panose="020B0604020202020204" pitchFamily="34" charset="0"/>
              <a:buChar char="•"/>
            </a:pPr>
            <a:r>
              <a:rPr lang="en-US" sz="2000" b="0" i="0">
                <a:solidFill>
                  <a:srgbClr val="222222"/>
                </a:solidFill>
                <a:effectLst/>
                <a:latin typeface="Times New Roman" panose="02020603050405020304" pitchFamily="18" charset="0"/>
                <a:cs typeface="Times New Roman" panose="02020603050405020304" pitchFamily="18" charset="0"/>
              </a:rPr>
              <a:t>Keeping in mind this analogy, we compare this to the neural network. A neural network is trained on data. This network gains knowledge from this data, which is compiled as “weights” of the network. These weights can be extracted and then transferred to any other neural network. Instead of training the other neural network from scratch, we </a:t>
            </a:r>
            <a:r>
              <a:rPr lang="en-US" sz="2000" b="1" i="0">
                <a:solidFill>
                  <a:srgbClr val="222222"/>
                </a:solidFill>
                <a:effectLst/>
                <a:latin typeface="Times New Roman" panose="02020603050405020304" pitchFamily="18" charset="0"/>
                <a:cs typeface="Times New Roman" panose="02020603050405020304" pitchFamily="18" charset="0"/>
              </a:rPr>
              <a:t>“transfer”</a:t>
            </a:r>
            <a:r>
              <a:rPr lang="en-US" sz="2000" b="0" i="0">
                <a:solidFill>
                  <a:srgbClr val="222222"/>
                </a:solidFill>
                <a:effectLst/>
                <a:latin typeface="Times New Roman" panose="02020603050405020304" pitchFamily="18" charset="0"/>
                <a:cs typeface="Times New Roman" panose="02020603050405020304" pitchFamily="18" charset="0"/>
              </a:rPr>
              <a:t> the learned features.</a:t>
            </a:r>
          </a:p>
          <a:p>
            <a:pPr marL="457200" indent="-457200">
              <a:buFont typeface="Arial" panose="020B0604020202020204" pitchFamily="34" charset="0"/>
              <a:buChar char="•"/>
            </a:pPr>
            <a:r>
              <a:rPr lang="en-US" sz="2000" b="0" i="0">
                <a:solidFill>
                  <a:srgbClr val="222222"/>
                </a:solidFill>
                <a:effectLst/>
                <a:latin typeface="Times New Roman" panose="02020603050405020304" pitchFamily="18" charset="0"/>
                <a:cs typeface="Times New Roman" panose="02020603050405020304" pitchFamily="18" charset="0"/>
              </a:rPr>
              <a:t>“Transfer Learning” which enables us to use pre-trained models from other people by making small changes. </a:t>
            </a:r>
          </a:p>
          <a:p>
            <a:pPr marL="457200" indent="-457200">
              <a:buFont typeface="Arial" panose="020B0604020202020204" pitchFamily="34" charset="0"/>
              <a:buChar char="•"/>
            </a:pPr>
            <a:endParaRPr lang="en-IN"/>
          </a:p>
        </p:txBody>
      </p:sp>
      <p:sp>
        <p:nvSpPr>
          <p:cNvPr id="3" name="Title 2">
            <a:extLst>
              <a:ext uri="{FF2B5EF4-FFF2-40B4-BE49-F238E27FC236}">
                <a16:creationId xmlns:a16="http://schemas.microsoft.com/office/drawing/2014/main" id="{7AEF09F9-0101-9722-5347-BC7DF6675DAA}"/>
              </a:ext>
            </a:extLst>
          </p:cNvPr>
          <p:cNvSpPr>
            <a:spLocks noGrp="1"/>
          </p:cNvSpPr>
          <p:nvPr>
            <p:ph type="title"/>
          </p:nvPr>
        </p:nvSpPr>
        <p:spPr/>
        <p:txBody>
          <a:bodyPr/>
          <a:lstStyle/>
          <a:p>
            <a:pPr algn="ctr"/>
            <a:r>
              <a:rPr lang="en-IN"/>
              <a:t>Transfer learning</a:t>
            </a:r>
          </a:p>
        </p:txBody>
      </p:sp>
    </p:spTree>
    <p:extLst>
      <p:ext uri="{BB962C8B-B14F-4D97-AF65-F5344CB8AC3E}">
        <p14:creationId xmlns:p14="http://schemas.microsoft.com/office/powerpoint/2010/main" val="357878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EC8341-3FD6-B4A8-FC7D-7055B1814CBF}"/>
              </a:ext>
            </a:extLst>
          </p:cNvPr>
          <p:cNvSpPr>
            <a:spLocks noGrp="1"/>
          </p:cNvSpPr>
          <p:nvPr>
            <p:ph idx="13"/>
          </p:nvPr>
        </p:nvSpPr>
        <p:spPr/>
        <p:txBody>
          <a:bodyPr/>
          <a:lstStyle/>
          <a:p>
            <a:pPr marL="457200" indent="-457200">
              <a:buFont typeface="Arial" panose="020B0604020202020204" pitchFamily="34" charset="0"/>
              <a:buChar char="•"/>
            </a:pPr>
            <a:r>
              <a:rPr lang="en-US" sz="2000">
                <a:solidFill>
                  <a:srgbClr val="222222"/>
                </a:solidFill>
                <a:latin typeface="Times New Roman" panose="02020603050405020304" pitchFamily="18" charset="0"/>
                <a:cs typeface="Times New Roman" panose="02020603050405020304" pitchFamily="18" charset="0"/>
              </a:rPr>
              <a:t>One</a:t>
            </a:r>
            <a:r>
              <a:rPr lang="en-US" sz="2000" b="0" i="0">
                <a:solidFill>
                  <a:srgbClr val="222222"/>
                </a:solidFill>
                <a:effectLst/>
                <a:latin typeface="Times New Roman" panose="02020603050405020304" pitchFamily="18" charset="0"/>
                <a:cs typeface="Times New Roman" panose="02020603050405020304" pitchFamily="18" charset="0"/>
              </a:rPr>
              <a:t> should be very careful while choosing what pre-trained model you should use in your case. If the problem statement, we have at hand is very different from the one on which the pre-trained model was trained – the prediction we would get would be very inaccurate. For example, a model previously trained for speech recognition will work horribly if we try to use it to identify objects using it.</a:t>
            </a:r>
          </a:p>
          <a:p>
            <a:pPr marL="457200" indent="-457200">
              <a:buFont typeface="Arial" panose="020B0604020202020204" pitchFamily="34" charset="0"/>
              <a:buChar char="•"/>
            </a:pPr>
            <a:r>
              <a:rPr lang="en-US" sz="2000" b="0" i="0">
                <a:solidFill>
                  <a:srgbClr val="222222"/>
                </a:solidFill>
                <a:effectLst/>
                <a:latin typeface="Times New Roman" panose="02020603050405020304" pitchFamily="18" charset="0"/>
                <a:cs typeface="Times New Roman" panose="02020603050405020304" pitchFamily="18" charset="0"/>
              </a:rPr>
              <a:t>We are lucky that many pre-trained architectures are directly available for us in the Keras library.</a:t>
            </a:r>
            <a:r>
              <a:rPr lang="en-US" sz="2000" i="0">
                <a:solidFill>
                  <a:srgbClr val="222222"/>
                </a:solidFill>
                <a:effectLst/>
                <a:latin typeface="Times New Roman" panose="02020603050405020304" pitchFamily="18" charset="0"/>
                <a:cs typeface="Times New Roman" panose="02020603050405020304" pitchFamily="18" charset="0"/>
              </a:rPr>
              <a:t> ImageNet </a:t>
            </a:r>
            <a:r>
              <a:rPr lang="en-US" sz="2000" b="0" i="0">
                <a:solidFill>
                  <a:srgbClr val="222222"/>
                </a:solidFill>
                <a:effectLst/>
                <a:latin typeface="Times New Roman" panose="02020603050405020304" pitchFamily="18" charset="0"/>
                <a:cs typeface="Times New Roman" panose="02020603050405020304" pitchFamily="18" charset="0"/>
              </a:rPr>
              <a:t>data set has been widely used to build various architectures since it is large enough (1.2M images) to create a generalized model. The problem statement is to train a model that can correctly classify the images into 1,000 separate object categories. These 1,000 image categories represent object classes that we come across in our day-to-day lives, such as species of dogs, cats, various household objects, vehicle types etc.</a:t>
            </a:r>
            <a:endParaRPr lang="en-IN" sz="20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EF24AEA-9090-4518-7105-1B6EA15E013D}"/>
              </a:ext>
            </a:extLst>
          </p:cNvPr>
          <p:cNvSpPr>
            <a:spLocks noGrp="1"/>
          </p:cNvSpPr>
          <p:nvPr>
            <p:ph type="title"/>
          </p:nvPr>
        </p:nvSpPr>
        <p:spPr/>
        <p:txBody>
          <a:bodyPr/>
          <a:lstStyle/>
          <a:p>
            <a:pPr algn="ctr"/>
            <a:r>
              <a:rPr lang="en-IN"/>
              <a:t>Pre-trained models</a:t>
            </a:r>
          </a:p>
        </p:txBody>
      </p:sp>
    </p:spTree>
    <p:extLst>
      <p:ext uri="{BB962C8B-B14F-4D97-AF65-F5344CB8AC3E}">
        <p14:creationId xmlns:p14="http://schemas.microsoft.com/office/powerpoint/2010/main" val="3608909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23475ff-eff7-4f4f-8291-aa8d6d1dede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568C039145824681348E71DE22A70C" ma:contentTypeVersion="6" ma:contentTypeDescription="Create a new document." ma:contentTypeScope="" ma:versionID="9c4f9b81caf93cfc211cdc7e123deb8c">
  <xsd:schema xmlns:xsd="http://www.w3.org/2001/XMLSchema" xmlns:xs="http://www.w3.org/2001/XMLSchema" xmlns:p="http://schemas.microsoft.com/office/2006/metadata/properties" xmlns:ns3="723475ff-eff7-4f4f-8291-aa8d6d1deded" xmlns:ns4="ac54cf2f-9611-4706-bbc9-a1459c5f7d35" targetNamespace="http://schemas.microsoft.com/office/2006/metadata/properties" ma:root="true" ma:fieldsID="df5bc4129b87eec09e60ccdd7a1e0d65" ns3:_="" ns4:_="">
    <xsd:import namespace="723475ff-eff7-4f4f-8291-aa8d6d1deded"/>
    <xsd:import namespace="ac54cf2f-9611-4706-bbc9-a1459c5f7d3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3475ff-eff7-4f4f-8291-aa8d6d1ded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54cf2f-9611-4706-bbc9-a1459c5f7d3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261F85-BB62-4FBA-898E-132F8C102204}">
  <ds:schemaRefs>
    <ds:schemaRef ds:uri="http://schemas.microsoft.com/sharepoint/v3/contenttype/forms"/>
  </ds:schemaRefs>
</ds:datastoreItem>
</file>

<file path=customXml/itemProps2.xml><?xml version="1.0" encoding="utf-8"?>
<ds:datastoreItem xmlns:ds="http://schemas.openxmlformats.org/officeDocument/2006/customXml" ds:itemID="{54BE4ACB-079B-41B2-9416-1CFFA12EF755}">
  <ds:schemaRefs>
    <ds:schemaRef ds:uri="723475ff-eff7-4f4f-8291-aa8d6d1deded"/>
    <ds:schemaRef ds:uri="ac54cf2f-9611-4706-bbc9-a1459c5f7d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452F768-119E-41CF-8957-961227941A68}">
  <ds:schemaRefs>
    <ds:schemaRef ds:uri="723475ff-eff7-4f4f-8291-aa8d6d1deded"/>
    <ds:schemaRef ds:uri="ac54cf2f-9611-4706-bbc9-a1459c5f7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2_Office Theme</vt:lpstr>
      <vt:lpstr>Automatic Ship Classification from  Optical Aerial Images Using Deep Learning  DATS 6303 - Project</vt:lpstr>
      <vt:lpstr>Background and motivation</vt:lpstr>
      <vt:lpstr>Deep learning for remote sensing images</vt:lpstr>
      <vt:lpstr>About the dataset</vt:lpstr>
      <vt:lpstr>Sample images</vt:lpstr>
      <vt:lpstr>Sample distribution of the dataset</vt:lpstr>
      <vt:lpstr>Pre-processing</vt:lpstr>
      <vt:lpstr>Transfer learning</vt:lpstr>
      <vt:lpstr>Pre-trained models</vt:lpstr>
      <vt:lpstr>Methodology for transfer learning</vt:lpstr>
      <vt:lpstr>VGG16 and VGG19</vt:lpstr>
      <vt:lpstr>Inception</vt:lpstr>
      <vt:lpstr>ResNet</vt:lpstr>
      <vt:lpstr>Xception</vt:lpstr>
      <vt:lpstr>CNN model</vt:lpstr>
      <vt:lpstr>Fine-tuning the pretrained models</vt:lpstr>
      <vt:lpstr>CNN     KNN </vt:lpstr>
      <vt:lpstr>Results</vt:lpstr>
      <vt:lpstr>Limitations</vt:lpstr>
      <vt:lpstr>Further improvements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revision>2</cp:revision>
  <dcterms:created xsi:type="dcterms:W3CDTF">2020-03-10T16:22:03Z</dcterms:created>
  <dcterms:modified xsi:type="dcterms:W3CDTF">2023-04-26T04:41:55Z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0x01010033568C039145824681348E71DE22A70C</vt:lpwstr>
  </property>
</Properties>
</file>